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2" d="100"/>
          <a:sy n="62" d="100"/>
        </p:scale>
        <p:origin x="-1596" y="-9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2D1D19C-5DEA-41A4-B8AA-2BB97B7A7B9C}" type="datetimeFigureOut">
              <a:rPr lang="en-GB" smtClean="0"/>
              <a:t>01/06/2020</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4A42578-0CCB-4750-A670-1224C09319A7}" type="slidenum">
              <a:rPr lang="en-GB" smtClean="0"/>
              <a:t>‹#›</a:t>
            </a:fld>
            <a:endParaRPr lang="en-GB"/>
          </a:p>
        </p:txBody>
      </p:sp>
    </p:spTree>
    <p:extLst>
      <p:ext uri="{BB962C8B-B14F-4D97-AF65-F5344CB8AC3E}">
        <p14:creationId xmlns:p14="http://schemas.microsoft.com/office/powerpoint/2010/main" val="7999244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presentation looks at the coronary heart disease control</a:t>
            </a:r>
            <a:r>
              <a:rPr lang="en-US" baseline="0" dirty="0" smtClean="0"/>
              <a:t> program that can help minimize the painful impacts of this condition. As mentioned in the slide, coronary heart disease affects more than 4.2% of the U.S. population. However, control measures and programs should begin early, especially when people have not grown old which exposes them to further risks. Heart disease is also associated with other cardiovascular diseases, which may expose </a:t>
            </a:r>
            <a:r>
              <a:rPr lang="en-US" i="0" baseline="0" dirty="0" smtClean="0"/>
              <a:t>elderly people to more health risks. This health issue is considered to be the most prevalent risk factor in most heart attacks and stroke among the elderly. Therefore, this presentation seeks to examine its prevalence in California and United States at large and prevention program. </a:t>
            </a:r>
            <a:endParaRPr lang="en-GB" dirty="0"/>
          </a:p>
        </p:txBody>
      </p:sp>
      <p:sp>
        <p:nvSpPr>
          <p:cNvPr id="4" name="Slide Number Placeholder 3"/>
          <p:cNvSpPr>
            <a:spLocks noGrp="1"/>
          </p:cNvSpPr>
          <p:nvPr>
            <p:ph type="sldNum" sz="quarter" idx="10"/>
          </p:nvPr>
        </p:nvSpPr>
        <p:spPr/>
        <p:txBody>
          <a:bodyPr/>
          <a:lstStyle/>
          <a:p>
            <a:fld id="{A4A42578-0CCB-4750-A670-1224C09319A7}" type="slidenum">
              <a:rPr lang="en-GB" smtClean="0"/>
              <a:t>2</a:t>
            </a:fld>
            <a:endParaRPr lang="en-GB"/>
          </a:p>
        </p:txBody>
      </p:sp>
    </p:spTree>
    <p:extLst>
      <p:ext uri="{BB962C8B-B14F-4D97-AF65-F5344CB8AC3E}">
        <p14:creationId xmlns:p14="http://schemas.microsoft.com/office/powerpoint/2010/main" val="27713732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With the above</a:t>
            </a:r>
            <a:r>
              <a:rPr lang="en-US" baseline="0" dirty="0" smtClean="0"/>
              <a:t> statistics, coronary heart disease is becoming a major health problem in the state of California. Statistics shows that heart disease is the common cause of fatalities that directly relates to more than300,000 deaths and indirectly associated with other 530,000 deaths across the state. These statistics are worrisome and everyone should be concerned about the impacts to the current and future generations. Heart disease reduces the effectiveness and productivity of people it directly and indirectly affects. Patients have described this condition as a disruption in their lives. There are those elderly people who could have been able to maintain themselves if it were not that they suffered from heart condition that makes them dependent on others. </a:t>
            </a:r>
            <a:endParaRPr lang="en-GB" dirty="0"/>
          </a:p>
        </p:txBody>
      </p:sp>
      <p:sp>
        <p:nvSpPr>
          <p:cNvPr id="4" name="Slide Number Placeholder 3"/>
          <p:cNvSpPr>
            <a:spLocks noGrp="1"/>
          </p:cNvSpPr>
          <p:nvPr>
            <p:ph type="sldNum" sz="quarter" idx="10"/>
          </p:nvPr>
        </p:nvSpPr>
        <p:spPr/>
        <p:txBody>
          <a:bodyPr/>
          <a:lstStyle/>
          <a:p>
            <a:fld id="{A4A42578-0CCB-4750-A670-1224C09319A7}" type="slidenum">
              <a:rPr lang="en-GB" smtClean="0"/>
              <a:t>3</a:t>
            </a:fld>
            <a:endParaRPr lang="en-GB"/>
          </a:p>
        </p:txBody>
      </p:sp>
    </p:spTree>
    <p:extLst>
      <p:ext uri="{BB962C8B-B14F-4D97-AF65-F5344CB8AC3E}">
        <p14:creationId xmlns:p14="http://schemas.microsoft.com/office/powerpoint/2010/main" val="31335234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 one wants to be less</a:t>
            </a:r>
            <a:r>
              <a:rPr lang="en-US" baseline="0" dirty="0" smtClean="0"/>
              <a:t> productive so that they become dependent on others forever. However, coronary heart disease is causing the burden of being less productive real to many Americans, not only in California but across the United States. These statistics paint a clear picture of the socio-economic impacts associated with heart disease. These statistics can give us a clear view of why there is need to control the situation before it gets to the point of the country losing more than $200 billion in terms of revenue and productivity as well as the cost of controlling a condition that can be prevented through lifestyle changes. </a:t>
            </a:r>
            <a:endParaRPr lang="en-GB" dirty="0"/>
          </a:p>
        </p:txBody>
      </p:sp>
      <p:sp>
        <p:nvSpPr>
          <p:cNvPr id="4" name="Slide Number Placeholder 3"/>
          <p:cNvSpPr>
            <a:spLocks noGrp="1"/>
          </p:cNvSpPr>
          <p:nvPr>
            <p:ph type="sldNum" sz="quarter" idx="10"/>
          </p:nvPr>
        </p:nvSpPr>
        <p:spPr/>
        <p:txBody>
          <a:bodyPr/>
          <a:lstStyle/>
          <a:p>
            <a:fld id="{A4A42578-0CCB-4750-A670-1224C09319A7}" type="slidenum">
              <a:rPr lang="en-GB" smtClean="0"/>
              <a:t>4</a:t>
            </a:fld>
            <a:endParaRPr lang="en-GB"/>
          </a:p>
        </p:txBody>
      </p:sp>
    </p:spTree>
    <p:extLst>
      <p:ext uri="{BB962C8B-B14F-4D97-AF65-F5344CB8AC3E}">
        <p14:creationId xmlns:p14="http://schemas.microsoft.com/office/powerpoint/2010/main" val="33485867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Older people</a:t>
            </a:r>
            <a:r>
              <a:rPr lang="en-US" baseline="0" dirty="0" smtClean="0"/>
              <a:t> are more exposed to heart diseases like stroke or heart attack as well as other cardiovascular diseases that are indirectly linked to this condition. Most older people are not as active as younger people. This reduces their immune system and body activity functions that can affect their body response to health problems. Due to this reduced immune system, their body cannot function properly or fight off some health risks that they may be exposed to such as diabetes and cancer. Older people and children are more exposed to this condition than the youths or young adults who have a significant immune system. </a:t>
            </a:r>
            <a:endParaRPr lang="en-GB" dirty="0"/>
          </a:p>
        </p:txBody>
      </p:sp>
      <p:sp>
        <p:nvSpPr>
          <p:cNvPr id="4" name="Slide Number Placeholder 3"/>
          <p:cNvSpPr>
            <a:spLocks noGrp="1"/>
          </p:cNvSpPr>
          <p:nvPr>
            <p:ph type="sldNum" sz="quarter" idx="10"/>
          </p:nvPr>
        </p:nvSpPr>
        <p:spPr/>
        <p:txBody>
          <a:bodyPr/>
          <a:lstStyle/>
          <a:p>
            <a:fld id="{A4A42578-0CCB-4750-A670-1224C09319A7}" type="slidenum">
              <a:rPr lang="en-GB" smtClean="0"/>
              <a:t>5</a:t>
            </a:fld>
            <a:endParaRPr lang="en-GB"/>
          </a:p>
        </p:txBody>
      </p:sp>
    </p:spTree>
    <p:extLst>
      <p:ext uri="{BB962C8B-B14F-4D97-AF65-F5344CB8AC3E}">
        <p14:creationId xmlns:p14="http://schemas.microsoft.com/office/powerpoint/2010/main" val="5312165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People</a:t>
            </a:r>
            <a:r>
              <a:rPr lang="en-US" baseline="0" dirty="0" smtClean="0"/>
              <a:t> who are exposed to heart diseases engage in most of the above-highlighted behaviors. For example, people who smoke, do not engage in physical activity, unhealthy diets like taking too much cholesterol and fact content foods are exposed to heart disease. Also, those with higher body weight or obesity as well as diabetes or higher blood sugar are equally exposed to the risks of getting a heart disease which may result in fatality. Taking precautionary measures by reducing the intake of too much cholesterol and other unhealthy diet components may help reduce the risks of getting a heart disease, especially among the ageing population. </a:t>
            </a:r>
            <a:endParaRPr lang="en-GB" dirty="0"/>
          </a:p>
        </p:txBody>
      </p:sp>
      <p:sp>
        <p:nvSpPr>
          <p:cNvPr id="4" name="Slide Number Placeholder 3"/>
          <p:cNvSpPr>
            <a:spLocks noGrp="1"/>
          </p:cNvSpPr>
          <p:nvPr>
            <p:ph type="sldNum" sz="quarter" idx="10"/>
          </p:nvPr>
        </p:nvSpPr>
        <p:spPr/>
        <p:txBody>
          <a:bodyPr/>
          <a:lstStyle/>
          <a:p>
            <a:fld id="{A4A42578-0CCB-4750-A670-1224C09319A7}" type="slidenum">
              <a:rPr lang="en-GB" smtClean="0"/>
              <a:t>6</a:t>
            </a:fld>
            <a:endParaRPr lang="en-GB"/>
          </a:p>
        </p:txBody>
      </p:sp>
    </p:spTree>
    <p:extLst>
      <p:ext uri="{BB962C8B-B14F-4D97-AF65-F5344CB8AC3E}">
        <p14:creationId xmlns:p14="http://schemas.microsoft.com/office/powerpoint/2010/main" val="25855220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My health promotion</a:t>
            </a:r>
            <a:r>
              <a:rPr lang="en-US" baseline="0" dirty="0" smtClean="0"/>
              <a:t> idea or program is to encourage a healthy lifestyle through healthy eating behaviors and engagement in physical activities. One way to improve the body immune system is through healthy eating or healthy diets. This idea is to minimize the cost of medications and care services of the ageing population by ensuring that they can take care of themselves. Getting the energy to take care of themselves require them to be healthy and fit to go about their daily activities with minimal assistance. Healthy lifestyle is easy to implement with the help of policymakers at the local and national levels. </a:t>
            </a:r>
            <a:endParaRPr lang="en-GB" dirty="0"/>
          </a:p>
        </p:txBody>
      </p:sp>
      <p:sp>
        <p:nvSpPr>
          <p:cNvPr id="4" name="Slide Number Placeholder 3"/>
          <p:cNvSpPr>
            <a:spLocks noGrp="1"/>
          </p:cNvSpPr>
          <p:nvPr>
            <p:ph type="sldNum" sz="quarter" idx="10"/>
          </p:nvPr>
        </p:nvSpPr>
        <p:spPr/>
        <p:txBody>
          <a:bodyPr/>
          <a:lstStyle/>
          <a:p>
            <a:fld id="{A4A42578-0CCB-4750-A670-1224C09319A7}" type="slidenum">
              <a:rPr lang="en-GB" smtClean="0"/>
              <a:t>7</a:t>
            </a:fld>
            <a:endParaRPr lang="en-GB"/>
          </a:p>
        </p:txBody>
      </p:sp>
    </p:spTree>
    <p:extLst>
      <p:ext uri="{BB962C8B-B14F-4D97-AF65-F5344CB8AC3E}">
        <p14:creationId xmlns:p14="http://schemas.microsoft.com/office/powerpoint/2010/main" val="7470464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One of the similarities</a:t>
            </a:r>
            <a:r>
              <a:rPr lang="en-US" baseline="0" dirty="0" smtClean="0"/>
              <a:t> between this program and the existing programs is that they all aim at helping to improve the health condition of ageing population. Some of the existing programs like care services are aimed at assisting people with the heart diseases or those who are exposed to the condition get along with their daily activities or lives either at their homes or at the care homes. However, these measures or programs are costly to the families, especially those who cannot afford the cost. As such, my idea of lifestyle change is cheaper and more effective because it just requires one to make changes in the way they live and the food they take. Even though it also requires some changes in the policies, but these can be a one-term event to help even future generations. </a:t>
            </a:r>
            <a:endParaRPr lang="en-GB" dirty="0"/>
          </a:p>
        </p:txBody>
      </p:sp>
      <p:sp>
        <p:nvSpPr>
          <p:cNvPr id="4" name="Slide Number Placeholder 3"/>
          <p:cNvSpPr>
            <a:spLocks noGrp="1"/>
          </p:cNvSpPr>
          <p:nvPr>
            <p:ph type="sldNum" sz="quarter" idx="10"/>
          </p:nvPr>
        </p:nvSpPr>
        <p:spPr/>
        <p:txBody>
          <a:bodyPr/>
          <a:lstStyle/>
          <a:p>
            <a:fld id="{A4A42578-0CCB-4750-A670-1224C09319A7}" type="slidenum">
              <a:rPr lang="en-GB" smtClean="0"/>
              <a:t>8</a:t>
            </a:fld>
            <a:endParaRPr lang="en-GB"/>
          </a:p>
        </p:txBody>
      </p:sp>
    </p:spTree>
    <p:extLst>
      <p:ext uri="{BB962C8B-B14F-4D97-AF65-F5344CB8AC3E}">
        <p14:creationId xmlns:p14="http://schemas.microsoft.com/office/powerpoint/2010/main" val="35610834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Based on Activity theory of ageing,</a:t>
            </a:r>
            <a:r>
              <a:rPr lang="en-US" baseline="0" dirty="0" smtClean="0"/>
              <a:t> older people should be engaged in physical activities or things that promote their psychosocial wellbeing. These can include recreational activities like sporting events, community roles, or family roles. All these reduces the inactivity level that one may be exposed to after retirement. Retirement can be harmful if a person does not find something to engage in to continue their psychosocial health as they used to when they were working or young. The type of activity does not matter as long as the individual finds something to keep them busy. This is in line with my lifestyle change idea. After retirement, one has to design a lifestyle that can continue to support their health wellbeing. </a:t>
            </a:r>
            <a:endParaRPr lang="en-GB" dirty="0"/>
          </a:p>
        </p:txBody>
      </p:sp>
      <p:sp>
        <p:nvSpPr>
          <p:cNvPr id="4" name="Slide Number Placeholder 3"/>
          <p:cNvSpPr>
            <a:spLocks noGrp="1"/>
          </p:cNvSpPr>
          <p:nvPr>
            <p:ph type="sldNum" sz="quarter" idx="10"/>
          </p:nvPr>
        </p:nvSpPr>
        <p:spPr/>
        <p:txBody>
          <a:bodyPr/>
          <a:lstStyle/>
          <a:p>
            <a:fld id="{A4A42578-0CCB-4750-A670-1224C09319A7}" type="slidenum">
              <a:rPr lang="en-GB" smtClean="0"/>
              <a:t>9</a:t>
            </a:fld>
            <a:endParaRPr lang="en-GB"/>
          </a:p>
        </p:txBody>
      </p:sp>
    </p:spTree>
    <p:extLst>
      <p:ext uri="{BB962C8B-B14F-4D97-AF65-F5344CB8AC3E}">
        <p14:creationId xmlns:p14="http://schemas.microsoft.com/office/powerpoint/2010/main" val="34835735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body</a:t>
            </a:r>
            <a:r>
              <a:rPr lang="en-US" baseline="0" dirty="0" smtClean="0"/>
              <a:t> ages because the free electron that has a negative charge reacts with other molecules in the body in a destructive way. Theorists of this theory suggested that as a result of the unbalanced energy created from the extra negative charge electron, the free radical binds itself to other unbalanced electrons in the body, which results in a free radical. These unbalanced energy creation are associated with the lifestyle changes, diet plan, and drug use. Those who take drugs like alcohol or tobacco are exposed to creation of free radicals in the body. The same applies to unhealthy diets and lifestyle in general. As such, this theory supports my program of encouraging lifestyle changes including engaging in physical activities and healthy diet plans for the ageing population. </a:t>
            </a:r>
            <a:endParaRPr lang="en-GB" dirty="0"/>
          </a:p>
        </p:txBody>
      </p:sp>
      <p:sp>
        <p:nvSpPr>
          <p:cNvPr id="4" name="Slide Number Placeholder 3"/>
          <p:cNvSpPr>
            <a:spLocks noGrp="1"/>
          </p:cNvSpPr>
          <p:nvPr>
            <p:ph type="sldNum" sz="quarter" idx="10"/>
          </p:nvPr>
        </p:nvSpPr>
        <p:spPr/>
        <p:txBody>
          <a:bodyPr/>
          <a:lstStyle/>
          <a:p>
            <a:fld id="{A4A42578-0CCB-4750-A670-1224C09319A7}" type="slidenum">
              <a:rPr lang="en-GB" smtClean="0"/>
              <a:t>10</a:t>
            </a:fld>
            <a:endParaRPr lang="en-GB"/>
          </a:p>
        </p:txBody>
      </p:sp>
    </p:spTree>
    <p:extLst>
      <p:ext uri="{BB962C8B-B14F-4D97-AF65-F5344CB8AC3E}">
        <p14:creationId xmlns:p14="http://schemas.microsoft.com/office/powerpoint/2010/main" val="36237638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program will help improv</a:t>
            </a:r>
            <a:r>
              <a:rPr lang="en-US" baseline="0" dirty="0" smtClean="0"/>
              <a:t>e the health care sector in various ways. First, it helps in reducing the care cost as it focuses on promoting a healthy eating culture among the population. This will also promote the availability of healthy foods in the community. Once people understand that they need to change their diet plans for their health benefits, these products will be readily available in the market within the localities where many others can access. Furthermore, policymakers in the clinical setting can use this program to create clinical programs that are based on improving the health of their patients. </a:t>
            </a:r>
            <a:endParaRPr lang="en-GB" dirty="0"/>
          </a:p>
        </p:txBody>
      </p:sp>
      <p:sp>
        <p:nvSpPr>
          <p:cNvPr id="4" name="Slide Number Placeholder 3"/>
          <p:cNvSpPr>
            <a:spLocks noGrp="1"/>
          </p:cNvSpPr>
          <p:nvPr>
            <p:ph type="sldNum" sz="quarter" idx="10"/>
          </p:nvPr>
        </p:nvSpPr>
        <p:spPr/>
        <p:txBody>
          <a:bodyPr/>
          <a:lstStyle/>
          <a:p>
            <a:fld id="{A4A42578-0CCB-4750-A670-1224C09319A7}" type="slidenum">
              <a:rPr lang="en-GB" smtClean="0"/>
              <a:t>11</a:t>
            </a:fld>
            <a:endParaRPr lang="en-GB"/>
          </a:p>
        </p:txBody>
      </p:sp>
    </p:spTree>
    <p:extLst>
      <p:ext uri="{BB962C8B-B14F-4D97-AF65-F5344CB8AC3E}">
        <p14:creationId xmlns:p14="http://schemas.microsoft.com/office/powerpoint/2010/main" val="32382130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Technology</a:t>
            </a:r>
            <a:r>
              <a:rPr lang="en-US" baseline="0" dirty="0" smtClean="0"/>
              <a:t> is changing different sectors and I believe that this program can effectively utilize technology to promote its implementation. One such effective way is to create an mobile application that most people within the age bracket of 55 and 60 years can use and those older than this age can rely on their care service givers to use it. The app can include diary features where individuals record the food that they take for breakfast, lunch, and dinner for a period of one week. The data collected then is used to create a report about the changes they need to make. The app can be integrated with the exercise session to help record their health wellbeing. As mentioned before, the activity does not matter as long as the person remains active to reduce their dormancy level that may expose them to further risks. </a:t>
            </a:r>
            <a:endParaRPr lang="en-GB" dirty="0"/>
          </a:p>
        </p:txBody>
      </p:sp>
      <p:sp>
        <p:nvSpPr>
          <p:cNvPr id="4" name="Slide Number Placeholder 3"/>
          <p:cNvSpPr>
            <a:spLocks noGrp="1"/>
          </p:cNvSpPr>
          <p:nvPr>
            <p:ph type="sldNum" sz="quarter" idx="10"/>
          </p:nvPr>
        </p:nvSpPr>
        <p:spPr/>
        <p:txBody>
          <a:bodyPr/>
          <a:lstStyle/>
          <a:p>
            <a:fld id="{A4A42578-0CCB-4750-A670-1224C09319A7}" type="slidenum">
              <a:rPr lang="en-GB" smtClean="0"/>
              <a:t>12</a:t>
            </a:fld>
            <a:endParaRPr lang="en-GB"/>
          </a:p>
        </p:txBody>
      </p:sp>
    </p:spTree>
    <p:extLst>
      <p:ext uri="{BB962C8B-B14F-4D97-AF65-F5344CB8AC3E}">
        <p14:creationId xmlns:p14="http://schemas.microsoft.com/office/powerpoint/2010/main" val="29444594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cost of implementing this program is not that higher because some of the resources needed are already created. For example, whether it is bicycling, walking, or any physical activity, most of the neighborhoods in California have pathways and infrastructure to support this program. Furthermore, there are care homes with the space where this program can be effectively implemented without incurring more costs. In terms of funding, the government both local and federal would need to help through the Department of Health and Human Services. Other funding programs may include personal contribution from the individuals personal savings or their families. </a:t>
            </a:r>
            <a:endParaRPr lang="en-GB" dirty="0"/>
          </a:p>
        </p:txBody>
      </p:sp>
      <p:sp>
        <p:nvSpPr>
          <p:cNvPr id="4" name="Slide Number Placeholder 3"/>
          <p:cNvSpPr>
            <a:spLocks noGrp="1"/>
          </p:cNvSpPr>
          <p:nvPr>
            <p:ph type="sldNum" sz="quarter" idx="10"/>
          </p:nvPr>
        </p:nvSpPr>
        <p:spPr/>
        <p:txBody>
          <a:bodyPr/>
          <a:lstStyle/>
          <a:p>
            <a:fld id="{A4A42578-0CCB-4750-A670-1224C09319A7}" type="slidenum">
              <a:rPr lang="en-GB" smtClean="0"/>
              <a:t>13</a:t>
            </a:fld>
            <a:endParaRPr lang="en-GB"/>
          </a:p>
        </p:txBody>
      </p:sp>
    </p:spTree>
    <p:extLst>
      <p:ext uri="{BB962C8B-B14F-4D97-AF65-F5344CB8AC3E}">
        <p14:creationId xmlns:p14="http://schemas.microsoft.com/office/powerpoint/2010/main" val="360139312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program</a:t>
            </a:r>
            <a:r>
              <a:rPr lang="en-US" baseline="0" dirty="0" smtClean="0"/>
              <a:t> is easy to implement because it requires about 40 minutes everyday for the individual to engage in physical activity. This will be recorded in the app that we developed and discussed in the previous slides. However, since it is a collaborative approach, the input of everyone is required. Personnel required may include nurses, medical specialists, community health workers, and care providers like family groups or a care service provider. Once the information is collected, the nutritionist or any medical specialist can advise the individual on where they need to improve or maintain or even reduce if there is need. However, in case of those who have other conditions like high blood pressure, nurses and community health workers will need to follow up and ensure that they take their medications as required. Family members and care providers act as the primary link in the program. </a:t>
            </a:r>
            <a:endParaRPr lang="en-GB" dirty="0"/>
          </a:p>
        </p:txBody>
      </p:sp>
      <p:sp>
        <p:nvSpPr>
          <p:cNvPr id="4" name="Slide Number Placeholder 3"/>
          <p:cNvSpPr>
            <a:spLocks noGrp="1"/>
          </p:cNvSpPr>
          <p:nvPr>
            <p:ph type="sldNum" sz="quarter" idx="10"/>
          </p:nvPr>
        </p:nvSpPr>
        <p:spPr/>
        <p:txBody>
          <a:bodyPr/>
          <a:lstStyle/>
          <a:p>
            <a:fld id="{A4A42578-0CCB-4750-A670-1224C09319A7}" type="slidenum">
              <a:rPr lang="en-GB" smtClean="0"/>
              <a:t>14</a:t>
            </a:fld>
            <a:endParaRPr lang="en-GB"/>
          </a:p>
        </p:txBody>
      </p:sp>
    </p:spTree>
    <p:extLst>
      <p:ext uri="{BB962C8B-B14F-4D97-AF65-F5344CB8AC3E}">
        <p14:creationId xmlns:p14="http://schemas.microsoft.com/office/powerpoint/2010/main" val="6615488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a:t>
            </a:r>
            <a:r>
              <a:rPr lang="en-US" baseline="0" dirty="0" smtClean="0"/>
              <a:t>e success of this program depends on the ability to reach out to the largest part of the population in the State. Most of the ageing population does not access social media platforms like Facebook or Twitter, but their caregivers do. Therefore, one way to reach them and ensure that our message is passed is through the people they frequently interact with like caregivers such as family members or care service providers. However, partnerships with the media houses like radio stations or television as well as with the community social services can help us reach out to larger population. I believe that these promotional approaches will support the implementation of this program. </a:t>
            </a:r>
            <a:endParaRPr lang="en-GB" dirty="0"/>
          </a:p>
        </p:txBody>
      </p:sp>
      <p:sp>
        <p:nvSpPr>
          <p:cNvPr id="4" name="Slide Number Placeholder 3"/>
          <p:cNvSpPr>
            <a:spLocks noGrp="1"/>
          </p:cNvSpPr>
          <p:nvPr>
            <p:ph type="sldNum" sz="quarter" idx="10"/>
          </p:nvPr>
        </p:nvSpPr>
        <p:spPr/>
        <p:txBody>
          <a:bodyPr/>
          <a:lstStyle/>
          <a:p>
            <a:fld id="{A4A42578-0CCB-4750-A670-1224C09319A7}" type="slidenum">
              <a:rPr lang="en-GB" smtClean="0"/>
              <a:t>15</a:t>
            </a:fld>
            <a:endParaRPr lang="en-GB"/>
          </a:p>
        </p:txBody>
      </p:sp>
    </p:spTree>
    <p:extLst>
      <p:ext uri="{BB962C8B-B14F-4D97-AF65-F5344CB8AC3E}">
        <p14:creationId xmlns:p14="http://schemas.microsoft.com/office/powerpoint/2010/main" val="373664073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 want</a:t>
            </a:r>
            <a:r>
              <a:rPr lang="en-US" baseline="0" dirty="0" smtClean="0"/>
              <a:t> to conclude this presentation by stating that heart disease is a major health risk not only in California but across the United States and the entire world. Different programs have been designed to help cushion the most vulnerable groups like the elderly in the community. However, this presentation presents a unique program that is not only cheap but easily accessible to most of the elderly. Preventing heart condition and any other cardiovascular condition begins with a serious consideration and change in the individual’s lifestyle. This includes considering what one takes as food, the physical activity or engagement, and avoiding drugs. It is basically simple as such. Improving nutritional value of the food that the elderly people take can help increase their immunity to enable them fight off certain health conditions. </a:t>
            </a:r>
            <a:endParaRPr lang="en-GB" dirty="0"/>
          </a:p>
        </p:txBody>
      </p:sp>
      <p:sp>
        <p:nvSpPr>
          <p:cNvPr id="4" name="Slide Number Placeholder 3"/>
          <p:cNvSpPr>
            <a:spLocks noGrp="1"/>
          </p:cNvSpPr>
          <p:nvPr>
            <p:ph type="sldNum" sz="quarter" idx="10"/>
          </p:nvPr>
        </p:nvSpPr>
        <p:spPr/>
        <p:txBody>
          <a:bodyPr/>
          <a:lstStyle/>
          <a:p>
            <a:fld id="{A4A42578-0CCB-4750-A670-1224C09319A7}" type="slidenum">
              <a:rPr lang="en-GB" smtClean="0"/>
              <a:t>16</a:t>
            </a:fld>
            <a:endParaRPr lang="en-GB"/>
          </a:p>
        </p:txBody>
      </p:sp>
    </p:spTree>
    <p:extLst>
      <p:ext uri="{BB962C8B-B14F-4D97-AF65-F5344CB8AC3E}">
        <p14:creationId xmlns:p14="http://schemas.microsoft.com/office/powerpoint/2010/main" val="128579912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15"/>
          <p:cNvGrpSpPr/>
          <p:nvPr/>
        </p:nvGrpSpPr>
        <p:grpSpPr>
          <a:xfrm>
            <a:off x="0" y="0"/>
            <a:ext cx="9144000" cy="6858000"/>
            <a:chOff x="0" y="0"/>
            <a:chExt cx="9144000" cy="6858000"/>
          </a:xfrm>
        </p:grpSpPr>
        <p:sp>
          <p:nvSpPr>
            <p:cNvPr id="8" name="Rectangle 7"/>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Freeform 9"/>
          <p:cNvSpPr/>
          <p:nvPr/>
        </p:nvSpPr>
        <p:spPr>
          <a:xfrm rot="10800000">
            <a:off x="891821" y="5617774"/>
            <a:ext cx="7382935"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989952" y="1016990"/>
            <a:ext cx="7179733" cy="4831643"/>
          </a:xfrm>
          <a:prstGeom prst="rect">
            <a:avLst/>
          </a:prstGeom>
          <a:solidFill>
            <a:schemeClr val="bg1">
              <a:lumMod val="75000"/>
              <a:lumOff val="25000"/>
            </a:schemeClr>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990600" y="1009650"/>
            <a:ext cx="7179733" cy="4831643"/>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769521" y="702069"/>
            <a:ext cx="567831" cy="567830"/>
          </a:xfrm>
          <a:prstGeom prst="rect">
            <a:avLst/>
          </a:prstGeom>
          <a:noFill/>
        </p:spPr>
      </p:pic>
      <p:pic>
        <p:nvPicPr>
          <p:cNvPr id="14"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7855433" y="749720"/>
            <a:ext cx="566928" cy="566928"/>
          </a:xfrm>
          <a:prstGeom prst="rect">
            <a:avLst/>
          </a:prstGeom>
          <a:noFill/>
        </p:spPr>
      </p:pic>
      <p:sp>
        <p:nvSpPr>
          <p:cNvPr id="2" name="Title 1"/>
          <p:cNvSpPr>
            <a:spLocks noGrp="1"/>
          </p:cNvSpPr>
          <p:nvPr>
            <p:ph type="ctrTitle"/>
          </p:nvPr>
        </p:nvSpPr>
        <p:spPr>
          <a:xfrm>
            <a:off x="1727201" y="1794935"/>
            <a:ext cx="5723468" cy="1828090"/>
          </a:xfrm>
        </p:spPr>
        <p:txBody>
          <a:bodyPr anchor="b">
            <a:normAutofit/>
          </a:bodyPr>
          <a:lstStyle>
            <a:lvl1pPr>
              <a:defRPr sz="4800"/>
            </a:lvl1pPr>
          </a:lstStyle>
          <a:p>
            <a:r>
              <a:rPr lang="en-US" smtClean="0"/>
              <a:t>Click to edit Master title style</a:t>
            </a:r>
            <a:endParaRPr lang="en-US"/>
          </a:p>
        </p:txBody>
      </p:sp>
      <p:sp>
        <p:nvSpPr>
          <p:cNvPr id="3" name="Subtitle 2"/>
          <p:cNvSpPr>
            <a:spLocks noGrp="1"/>
          </p:cNvSpPr>
          <p:nvPr>
            <p:ph type="subTitle" idx="1"/>
          </p:nvPr>
        </p:nvSpPr>
        <p:spPr>
          <a:xfrm>
            <a:off x="1727200" y="3736622"/>
            <a:ext cx="5712179" cy="1524000"/>
          </a:xfrm>
        </p:spPr>
        <p:txBody>
          <a:bodyPr/>
          <a:lstStyle>
            <a:lvl1pPr marL="0" indent="0" algn="ctr">
              <a:buNone/>
              <a:defRPr>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6770676" y="5357592"/>
            <a:ext cx="1213821" cy="365125"/>
          </a:xfrm>
        </p:spPr>
        <p:txBody>
          <a:bodyPr/>
          <a:lstStyle/>
          <a:p>
            <a:fld id="{FB0CB5C9-7A36-4639-9D99-7E6CE3198C65}" type="datetimeFigureOut">
              <a:rPr lang="en-GB" smtClean="0"/>
              <a:t>01/06/2020</a:t>
            </a:fld>
            <a:endParaRPr lang="en-GB"/>
          </a:p>
        </p:txBody>
      </p:sp>
      <p:sp>
        <p:nvSpPr>
          <p:cNvPr id="5" name="Footer Placeholder 4"/>
          <p:cNvSpPr>
            <a:spLocks noGrp="1"/>
          </p:cNvSpPr>
          <p:nvPr>
            <p:ph type="ftr" sz="quarter" idx="11"/>
          </p:nvPr>
        </p:nvSpPr>
        <p:spPr>
          <a:xfrm>
            <a:off x="1174044" y="5357592"/>
            <a:ext cx="5034845" cy="365125"/>
          </a:xfrm>
        </p:spPr>
        <p:txBody>
          <a:bodyPr/>
          <a:lstStyle/>
          <a:p>
            <a:endParaRPr lang="en-GB"/>
          </a:p>
        </p:txBody>
      </p:sp>
      <p:sp>
        <p:nvSpPr>
          <p:cNvPr id="6" name="Slide Number Placeholder 5"/>
          <p:cNvSpPr>
            <a:spLocks noGrp="1"/>
          </p:cNvSpPr>
          <p:nvPr>
            <p:ph type="sldNum" sz="quarter" idx="12"/>
          </p:nvPr>
        </p:nvSpPr>
        <p:spPr>
          <a:xfrm>
            <a:off x="6213930" y="5357592"/>
            <a:ext cx="554023" cy="365125"/>
          </a:xfrm>
        </p:spPr>
        <p:txBody>
          <a:bodyPr/>
          <a:lstStyle>
            <a:lvl1pPr algn="ctr">
              <a:defRPr/>
            </a:lvl1pPr>
          </a:lstStyle>
          <a:p>
            <a:fld id="{CA3C40AC-DFAA-41DD-A952-51C1DEC893F2}" type="slidenum">
              <a:rPr lang="en-GB" smtClean="0"/>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B0CB5C9-7A36-4639-9D99-7E6CE3198C65}" type="datetimeFigureOut">
              <a:rPr lang="en-GB" smtClean="0"/>
              <a:t>01/06/2020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A3C40AC-DFAA-41DD-A952-51C1DEC893F2}" type="slidenum">
              <a:rPr lang="en-GB" smtClean="0"/>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44979" y="2239430"/>
            <a:ext cx="6254044" cy="1362075"/>
          </a:xfrm>
        </p:spPr>
        <p:txBody>
          <a:bodyPr anchor="b"/>
          <a:lstStyle>
            <a:lvl1pPr algn="ctr">
              <a:defRPr sz="4000" b="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456267" y="3725334"/>
            <a:ext cx="6231467" cy="1309511"/>
          </a:xfrm>
        </p:spPr>
        <p:txBody>
          <a:bodyPr anchor="t"/>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B0CB5C9-7A36-4639-9D99-7E6CE3198C65}" type="datetimeFigureOut">
              <a:rPr lang="en-GB" smtClean="0"/>
              <a:t>01/06/2020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A3C40AC-DFAA-41DD-A952-51C1DEC893F2}" type="slidenum">
              <a:rPr lang="en-GB" smtClean="0"/>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FB0CB5C9-7A36-4639-9D99-7E6CE3198C65}" type="datetimeFigureOut">
              <a:rPr lang="en-GB" smtClean="0"/>
              <a:t>01/06/2020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A3C40AC-DFAA-41DD-A952-51C1DEC893F2}" type="slidenum">
              <a:rPr lang="en-GB" smtClean="0"/>
              <a:t>‹#›</a:t>
            </a:fld>
            <a:endParaRPr lang="en-GB"/>
          </a:p>
        </p:txBody>
      </p:sp>
      <p:sp>
        <p:nvSpPr>
          <p:cNvPr id="9" name="Content Placeholder 8"/>
          <p:cNvSpPr>
            <a:spLocks noGrp="1"/>
          </p:cNvSpPr>
          <p:nvPr>
            <p:ph sz="quarter" idx="13"/>
          </p:nvPr>
        </p:nvSpPr>
        <p:spPr>
          <a:xfrm>
            <a:off x="1298448" y="2121407"/>
            <a:ext cx="3200400" cy="360273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4"/>
          </p:nvPr>
        </p:nvSpPr>
        <p:spPr>
          <a:xfrm>
            <a:off x="4663440" y="2119313"/>
            <a:ext cx="3200400" cy="36052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557869" y="2122312"/>
            <a:ext cx="2939521" cy="820208"/>
          </a:xfrm>
        </p:spPr>
        <p:txBody>
          <a:bodyPr anchor="b">
            <a:norm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910669" y="2122311"/>
            <a:ext cx="2944368" cy="822960"/>
          </a:xfrm>
        </p:spPr>
        <p:txBody>
          <a:bodyPr anchor="b">
            <a:norm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7" name="Date Placeholder 6"/>
          <p:cNvSpPr>
            <a:spLocks noGrp="1"/>
          </p:cNvSpPr>
          <p:nvPr>
            <p:ph type="dt" sz="half" idx="10"/>
          </p:nvPr>
        </p:nvSpPr>
        <p:spPr/>
        <p:txBody>
          <a:bodyPr/>
          <a:lstStyle/>
          <a:p>
            <a:fld id="{FB0CB5C9-7A36-4639-9D99-7E6CE3198C65}" type="datetimeFigureOut">
              <a:rPr lang="en-GB" smtClean="0"/>
              <a:t>01/06/2020</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CA3C40AC-DFAA-41DD-A952-51C1DEC893F2}" type="slidenum">
              <a:rPr lang="en-GB" smtClean="0"/>
              <a:t>‹#›</a:t>
            </a:fld>
            <a:endParaRPr lang="en-GB"/>
          </a:p>
        </p:txBody>
      </p:sp>
      <p:sp>
        <p:nvSpPr>
          <p:cNvPr id="11" name="Content Placeholder 10"/>
          <p:cNvSpPr>
            <a:spLocks noGrp="1"/>
          </p:cNvSpPr>
          <p:nvPr>
            <p:ph sz="quarter" idx="13"/>
          </p:nvPr>
        </p:nvSpPr>
        <p:spPr>
          <a:xfrm>
            <a:off x="1298448" y="2944368"/>
            <a:ext cx="3227832" cy="277977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14"/>
          </p:nvPr>
        </p:nvSpPr>
        <p:spPr>
          <a:xfrm>
            <a:off x="4645151" y="2944813"/>
            <a:ext cx="3227832" cy="277977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B0CB5C9-7A36-4639-9D99-7E6CE3198C65}" type="datetimeFigureOut">
              <a:rPr lang="en-GB" smtClean="0"/>
              <a:t>01/06/2020</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CA3C40AC-DFAA-41DD-A952-51C1DEC893F2}" type="slidenum">
              <a:rPr lang="en-GB" smtClean="0"/>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B0CB5C9-7A36-4639-9D99-7E6CE3198C65}" type="datetimeFigureOut">
              <a:rPr lang="en-GB" smtClean="0"/>
              <a:t>01/06/2020</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CA3C40AC-DFAA-41DD-A952-51C1DEC893F2}" type="slidenum">
              <a:rPr lang="en-GB" smtClean="0"/>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8" name="Group 15"/>
          <p:cNvGrpSpPr/>
          <p:nvPr/>
        </p:nvGrpSpPr>
        <p:grpSpPr>
          <a:xfrm>
            <a:off x="0" y="0"/>
            <a:ext cx="9144000" cy="6858000"/>
            <a:chOff x="0" y="0"/>
            <a:chExt cx="9144000" cy="6858000"/>
          </a:xfrm>
        </p:grpSpPr>
        <p:sp>
          <p:nvSpPr>
            <p:cNvPr id="9" name="Rectangle 8"/>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Freeform 10"/>
          <p:cNvSpPr/>
          <p:nvPr/>
        </p:nvSpPr>
        <p:spPr>
          <a:xfrm rot="10800000">
            <a:off x="632177" y="6058038"/>
            <a:ext cx="772160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rot="60000">
            <a:off x="4468872" y="605163"/>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rot="60000">
            <a:off x="4471416" y="603504"/>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21540000">
            <a:off x="749204" y="576868"/>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rot="21540000">
            <a:off x="749808" y="576072"/>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2371106" y="293953"/>
            <a:ext cx="567831" cy="567830"/>
          </a:xfrm>
          <a:prstGeom prst="rect">
            <a:avLst/>
          </a:prstGeom>
          <a:noFill/>
        </p:spPr>
      </p:pic>
      <p:pic>
        <p:nvPicPr>
          <p:cNvPr id="19"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6279647" y="333163"/>
            <a:ext cx="566928" cy="566928"/>
          </a:xfrm>
          <a:prstGeom prst="rect">
            <a:avLst/>
          </a:prstGeom>
          <a:noFill/>
        </p:spPr>
      </p:pic>
      <p:sp>
        <p:nvSpPr>
          <p:cNvPr id="2" name="Title 1"/>
          <p:cNvSpPr>
            <a:spLocks noGrp="1"/>
          </p:cNvSpPr>
          <p:nvPr>
            <p:ph type="title"/>
          </p:nvPr>
        </p:nvSpPr>
        <p:spPr>
          <a:xfrm rot="-60000">
            <a:off x="1108976" y="2020042"/>
            <a:ext cx="3064827" cy="1503037"/>
          </a:xfrm>
        </p:spPr>
        <p:txBody>
          <a:bodyPr anchor="b">
            <a:normAutofit/>
          </a:bodyPr>
          <a:lstStyle>
            <a:lvl1pPr algn="ctr">
              <a:defRPr sz="2400" b="0"/>
            </a:lvl1pPr>
          </a:lstStyle>
          <a:p>
            <a:r>
              <a:rPr lang="en-US" smtClean="0"/>
              <a:t>Click to edit Master title style</a:t>
            </a:r>
            <a:endParaRPr lang="en-US"/>
          </a:p>
        </p:txBody>
      </p:sp>
      <p:sp>
        <p:nvSpPr>
          <p:cNvPr id="3" name="Content Placeholder 2"/>
          <p:cNvSpPr>
            <a:spLocks noGrp="1"/>
          </p:cNvSpPr>
          <p:nvPr>
            <p:ph idx="1"/>
          </p:nvPr>
        </p:nvSpPr>
        <p:spPr>
          <a:xfrm rot="60000">
            <a:off x="4854291" y="1150993"/>
            <a:ext cx="3020792" cy="4625489"/>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rot="-60000">
            <a:off x="1148125" y="3623748"/>
            <a:ext cx="3048891" cy="2100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rot="60000">
            <a:off x="6341698" y="5885672"/>
            <a:ext cx="1213821" cy="365125"/>
          </a:xfrm>
        </p:spPr>
        <p:txBody>
          <a:bodyPr/>
          <a:lstStyle/>
          <a:p>
            <a:fld id="{FB0CB5C9-7A36-4639-9D99-7E6CE3198C65}" type="datetimeFigureOut">
              <a:rPr lang="en-GB" smtClean="0"/>
              <a:t>01/06/2020</a:t>
            </a:fld>
            <a:endParaRPr lang="en-GB"/>
          </a:p>
        </p:txBody>
      </p:sp>
      <p:sp>
        <p:nvSpPr>
          <p:cNvPr id="6" name="Footer Placeholder 5"/>
          <p:cNvSpPr>
            <a:spLocks noGrp="1"/>
          </p:cNvSpPr>
          <p:nvPr>
            <p:ph type="ftr" sz="quarter" idx="11"/>
          </p:nvPr>
        </p:nvSpPr>
        <p:spPr>
          <a:xfrm rot="-60000">
            <a:off x="914554" y="5829261"/>
            <a:ext cx="3522607" cy="365125"/>
          </a:xfrm>
        </p:spPr>
        <p:txBody>
          <a:bodyPr/>
          <a:lstStyle/>
          <a:p>
            <a:endParaRPr lang="en-GB"/>
          </a:p>
        </p:txBody>
      </p:sp>
      <p:sp>
        <p:nvSpPr>
          <p:cNvPr id="7" name="Slide Number Placeholder 6"/>
          <p:cNvSpPr>
            <a:spLocks noGrp="1"/>
          </p:cNvSpPr>
          <p:nvPr>
            <p:ph type="sldNum" sz="quarter" idx="12"/>
          </p:nvPr>
        </p:nvSpPr>
        <p:spPr>
          <a:xfrm rot="60000">
            <a:off x="7557313" y="5896961"/>
            <a:ext cx="554023" cy="365125"/>
          </a:xfrm>
        </p:spPr>
        <p:txBody>
          <a:bodyPr/>
          <a:lstStyle/>
          <a:p>
            <a:fld id="{CA3C40AC-DFAA-41DD-A952-51C1DEC893F2}" type="slidenum">
              <a:rPr lang="en-GB" smtClean="0"/>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8" name="Group 15"/>
          <p:cNvGrpSpPr/>
          <p:nvPr/>
        </p:nvGrpSpPr>
        <p:grpSpPr>
          <a:xfrm>
            <a:off x="0" y="0"/>
            <a:ext cx="9144000" cy="6858000"/>
            <a:chOff x="0" y="0"/>
            <a:chExt cx="9144000" cy="6858000"/>
          </a:xfrm>
        </p:grpSpPr>
        <p:sp>
          <p:nvSpPr>
            <p:cNvPr id="9" name="Rectangle 8"/>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1" name="Freeform 30"/>
          <p:cNvSpPr/>
          <p:nvPr/>
        </p:nvSpPr>
        <p:spPr>
          <a:xfrm rot="10800000">
            <a:off x="632177" y="6058038"/>
            <a:ext cx="772160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rot="21540000">
            <a:off x="749204" y="576868"/>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21540000">
            <a:off x="745058" y="575769"/>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rot="60000">
            <a:off x="4468872" y="605163"/>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rot="60000">
            <a:off x="4464768" y="603920"/>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2371106" y="293953"/>
            <a:ext cx="567831" cy="567830"/>
          </a:xfrm>
          <a:prstGeom prst="rect">
            <a:avLst/>
          </a:prstGeom>
          <a:noFill/>
        </p:spPr>
      </p:pic>
      <p:pic>
        <p:nvPicPr>
          <p:cNvPr id="15"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6279647" y="333163"/>
            <a:ext cx="566928" cy="566928"/>
          </a:xfrm>
          <a:prstGeom prst="rect">
            <a:avLst/>
          </a:prstGeom>
          <a:noFill/>
        </p:spPr>
      </p:pic>
      <p:sp>
        <p:nvSpPr>
          <p:cNvPr id="2" name="Title 1"/>
          <p:cNvSpPr>
            <a:spLocks noGrp="1"/>
          </p:cNvSpPr>
          <p:nvPr>
            <p:ph type="title"/>
          </p:nvPr>
        </p:nvSpPr>
        <p:spPr>
          <a:xfrm rot="-60000">
            <a:off x="1106424" y="2020824"/>
            <a:ext cx="3063240" cy="1499616"/>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p:cNvSpPr>
          <p:nvPr>
            <p:ph type="pic" idx="1"/>
          </p:nvPr>
        </p:nvSpPr>
        <p:spPr>
          <a:xfrm rot="60000">
            <a:off x="4898615" y="1207272"/>
            <a:ext cx="2913863" cy="4539412"/>
          </a:xfrm>
          <a:ln w="101600" cap="rnd">
            <a:solidFill>
              <a:srgbClr val="FFFFFF"/>
            </a:solidFill>
          </a:ln>
          <a:effectLst>
            <a:outerShdw blurRad="88900" dir="2700000" algn="tl" rotWithShape="0">
              <a:prstClr val="black">
                <a:alpha val="40000"/>
              </a:prstClr>
            </a:outerShdw>
          </a:effectLst>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rot="-60000">
            <a:off x="1152144" y="3621024"/>
            <a:ext cx="3044952" cy="210312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rot="60000">
            <a:off x="6345936" y="5888737"/>
            <a:ext cx="1213821" cy="365125"/>
          </a:xfrm>
        </p:spPr>
        <p:txBody>
          <a:bodyPr/>
          <a:lstStyle/>
          <a:p>
            <a:fld id="{FB0CB5C9-7A36-4639-9D99-7E6CE3198C65}" type="datetimeFigureOut">
              <a:rPr lang="en-GB" smtClean="0"/>
              <a:t>01/06/2020</a:t>
            </a:fld>
            <a:endParaRPr lang="en-GB"/>
          </a:p>
        </p:txBody>
      </p:sp>
      <p:sp>
        <p:nvSpPr>
          <p:cNvPr id="6" name="Footer Placeholder 5"/>
          <p:cNvSpPr>
            <a:spLocks noGrp="1"/>
          </p:cNvSpPr>
          <p:nvPr>
            <p:ph type="ftr" sz="quarter" idx="11"/>
          </p:nvPr>
        </p:nvSpPr>
        <p:spPr>
          <a:xfrm rot="-60000">
            <a:off x="914569" y="5831037"/>
            <a:ext cx="3319043" cy="365125"/>
          </a:xfrm>
        </p:spPr>
        <p:txBody>
          <a:bodyPr/>
          <a:lstStyle/>
          <a:p>
            <a:endParaRPr lang="en-GB"/>
          </a:p>
        </p:txBody>
      </p:sp>
      <p:sp>
        <p:nvSpPr>
          <p:cNvPr id="7" name="Slide Number Placeholder 6"/>
          <p:cNvSpPr>
            <a:spLocks noGrp="1"/>
          </p:cNvSpPr>
          <p:nvPr>
            <p:ph type="sldNum" sz="quarter" idx="12"/>
          </p:nvPr>
        </p:nvSpPr>
        <p:spPr>
          <a:xfrm rot="60000">
            <a:off x="7562089" y="5900026"/>
            <a:ext cx="554023" cy="365125"/>
          </a:xfrm>
        </p:spPr>
        <p:txBody>
          <a:bodyPr/>
          <a:lstStyle/>
          <a:p>
            <a:fld id="{CA3C40AC-DFAA-41DD-A952-51C1DEC893F2}" type="slidenum">
              <a:rPr lang="en-GB" smtClean="0"/>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B0CB5C9-7A36-4639-9D99-7E6CE3198C65}" type="datetimeFigureOut">
              <a:rPr lang="en-GB" smtClean="0"/>
              <a:t>01/06/2020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A3C40AC-DFAA-41DD-A952-51C1DEC893F2}" type="slidenum">
              <a:rPr lang="en-GB" smtClean="0"/>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925690"/>
            <a:ext cx="1430867" cy="4763911"/>
          </a:xfrm>
        </p:spPr>
        <p:txBody>
          <a:bodyPr vert="eaVert"/>
          <a:lstStyle>
            <a:lvl1pPr algn="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98221" y="1106312"/>
            <a:ext cx="5178779" cy="440266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B0CB5C9-7A36-4639-9D99-7E6CE3198C65}" type="datetimeFigureOut">
              <a:rPr lang="en-GB" smtClean="0"/>
              <a:t>01/06/2020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A3C40AC-DFAA-41DD-A952-51C1DEC893F2}" type="slidenum">
              <a:rPr lang="en-GB" smtClean="0"/>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15"/>
          <p:cNvGrpSpPr/>
          <p:nvPr/>
        </p:nvGrpSpPr>
        <p:grpSpPr>
          <a:xfrm>
            <a:off x="0" y="0"/>
            <a:ext cx="9144000" cy="6858000"/>
            <a:chOff x="0" y="0"/>
            <a:chExt cx="9144000" cy="6858000"/>
          </a:xfrm>
        </p:grpSpPr>
        <p:sp>
          <p:nvSpPr>
            <p:cNvPr id="8" name="Rectangle 7"/>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Freeform 9"/>
          <p:cNvSpPr/>
          <p:nvPr/>
        </p:nvSpPr>
        <p:spPr>
          <a:xfrm rot="10800000">
            <a:off x="628650" y="6069330"/>
            <a:ext cx="792099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731520" y="575310"/>
            <a:ext cx="7696200" cy="5715000"/>
          </a:xfrm>
          <a:prstGeom prst="rect">
            <a:avLst/>
          </a:prstGeom>
          <a:solidFill>
            <a:schemeClr val="bg1">
              <a:lumMod val="75000"/>
              <a:lumOff val="25000"/>
            </a:schemeClr>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31520" y="576072"/>
            <a:ext cx="7696200" cy="5715000"/>
          </a:xfrm>
          <a:prstGeom prst="rect">
            <a:avLst/>
          </a:prstGeom>
          <a:blipFill dpi="0" rotWithShape="1">
            <a:blip r:embed="rId13"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C:\Users\Administrator\Desktop\Pushpin Dev\Assets\pushpinLeft.png"/>
          <p:cNvPicPr>
            <a:picLocks noChangeAspect="1" noChangeArrowheads="1"/>
          </p:cNvPicPr>
          <p:nvPr/>
        </p:nvPicPr>
        <p:blipFill>
          <a:blip r:embed="rId14" cstate="print"/>
          <a:srcRect/>
          <a:stretch>
            <a:fillRect/>
          </a:stretch>
        </p:blipFill>
        <p:spPr bwMode="auto">
          <a:xfrm rot="1435684">
            <a:off x="543741" y="273091"/>
            <a:ext cx="567831" cy="567830"/>
          </a:xfrm>
          <a:prstGeom prst="rect">
            <a:avLst/>
          </a:prstGeom>
          <a:noFill/>
        </p:spPr>
      </p:pic>
      <p:pic>
        <p:nvPicPr>
          <p:cNvPr id="14" name="Picture 2" descr="C:\Users\Administrator\Desktop\Pushpin Dev\Assets\pushpinLeft.png"/>
          <p:cNvPicPr>
            <a:picLocks noChangeAspect="1" noChangeArrowheads="1"/>
          </p:cNvPicPr>
          <p:nvPr/>
        </p:nvPicPr>
        <p:blipFill>
          <a:blip r:embed="rId14" cstate="print"/>
          <a:srcRect/>
          <a:stretch>
            <a:fillRect/>
          </a:stretch>
        </p:blipFill>
        <p:spPr bwMode="auto">
          <a:xfrm rot="4096196">
            <a:off x="8115079" y="298163"/>
            <a:ext cx="566928" cy="566928"/>
          </a:xfrm>
          <a:prstGeom prst="rect">
            <a:avLst/>
          </a:prstGeom>
          <a:noFill/>
        </p:spPr>
      </p:pic>
      <p:sp>
        <p:nvSpPr>
          <p:cNvPr id="2" name="Title Placeholder 1"/>
          <p:cNvSpPr>
            <a:spLocks noGrp="1"/>
          </p:cNvSpPr>
          <p:nvPr>
            <p:ph type="title"/>
          </p:nvPr>
        </p:nvSpPr>
        <p:spPr>
          <a:xfrm>
            <a:off x="1095023" y="817582"/>
            <a:ext cx="6965245" cy="1202485"/>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463040" y="2119257"/>
            <a:ext cx="6196405" cy="3603812"/>
          </a:xfrm>
          <a:prstGeom prst="rect">
            <a:avLst/>
          </a:prstGeom>
        </p:spPr>
        <p:txBody>
          <a:bodyPr vert="horz" lIns="91440" tIns="45720" rIns="91440" bIns="45720" rtlCol="0"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454588" y="5809152"/>
            <a:ext cx="1213821" cy="365125"/>
          </a:xfrm>
          <a:prstGeom prst="rect">
            <a:avLst/>
          </a:prstGeom>
        </p:spPr>
        <p:txBody>
          <a:bodyPr vert="horz" lIns="91440" tIns="45720" rIns="91440" bIns="45720" rtlCol="0" anchor="ctr"/>
          <a:lstStyle>
            <a:lvl1pPr algn="r">
              <a:defRPr sz="1200">
                <a:solidFill>
                  <a:schemeClr val="tx2"/>
                </a:solidFill>
                <a:latin typeface="Rage Italic" pitchFamily="66" charset="0"/>
              </a:defRPr>
            </a:lvl1pPr>
          </a:lstStyle>
          <a:p>
            <a:fld id="{FB0CB5C9-7A36-4639-9D99-7E6CE3198C65}" type="datetimeFigureOut">
              <a:rPr lang="en-GB" smtClean="0"/>
              <a:t>01/06/2020</a:t>
            </a:fld>
            <a:endParaRPr lang="en-GB"/>
          </a:p>
        </p:txBody>
      </p:sp>
      <p:sp>
        <p:nvSpPr>
          <p:cNvPr id="5" name="Footer Placeholder 4"/>
          <p:cNvSpPr>
            <a:spLocks noGrp="1"/>
          </p:cNvSpPr>
          <p:nvPr>
            <p:ph type="ftr" sz="quarter" idx="3"/>
          </p:nvPr>
        </p:nvSpPr>
        <p:spPr>
          <a:xfrm>
            <a:off x="914401" y="5809152"/>
            <a:ext cx="5540188" cy="365125"/>
          </a:xfrm>
          <a:prstGeom prst="rect">
            <a:avLst/>
          </a:prstGeom>
        </p:spPr>
        <p:txBody>
          <a:bodyPr vert="horz" lIns="91440" tIns="45720" rIns="91440" bIns="45720" rtlCol="0" anchor="ctr"/>
          <a:lstStyle>
            <a:lvl1pPr algn="l">
              <a:defRPr sz="1400">
                <a:solidFill>
                  <a:schemeClr val="tx2"/>
                </a:solidFill>
                <a:latin typeface="Rage Italic" pitchFamily="66" charset="0"/>
              </a:defRPr>
            </a:lvl1pPr>
          </a:lstStyle>
          <a:p>
            <a:endParaRPr lang="en-GB"/>
          </a:p>
        </p:txBody>
      </p:sp>
      <p:sp>
        <p:nvSpPr>
          <p:cNvPr id="6" name="Slide Number Placeholder 5"/>
          <p:cNvSpPr>
            <a:spLocks noGrp="1"/>
          </p:cNvSpPr>
          <p:nvPr>
            <p:ph type="sldNum" sz="quarter" idx="4"/>
          </p:nvPr>
        </p:nvSpPr>
        <p:spPr>
          <a:xfrm>
            <a:off x="7670202" y="5809152"/>
            <a:ext cx="554023" cy="365125"/>
          </a:xfrm>
          <a:prstGeom prst="rect">
            <a:avLst/>
          </a:prstGeom>
        </p:spPr>
        <p:txBody>
          <a:bodyPr vert="horz" lIns="91440" tIns="45720" rIns="91440" bIns="45720" rtlCol="0" anchor="ctr"/>
          <a:lstStyle>
            <a:lvl1pPr algn="r">
              <a:defRPr sz="1400">
                <a:solidFill>
                  <a:schemeClr val="tx2"/>
                </a:solidFill>
                <a:latin typeface="Rage Italic" pitchFamily="66" charset="0"/>
              </a:defRPr>
            </a:lvl1pPr>
          </a:lstStyle>
          <a:p>
            <a:fld id="{CA3C40AC-DFAA-41DD-A952-51C1DEC893F2}" type="slidenum">
              <a:rPr lang="en-GB" smtClean="0"/>
              <a:t>‹#›</a:t>
            </a:fld>
            <a:endParaRPr lang="en-GB"/>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2"/>
        </a:buClr>
        <a:buSzPct val="85000"/>
        <a:buFont typeface="Brush Script MT" pitchFamily="66" charset="0"/>
        <a:buChar char="O"/>
        <a:defRPr sz="2400" kern="1200">
          <a:solidFill>
            <a:schemeClr val="tx1"/>
          </a:solidFill>
          <a:latin typeface="+mn-lt"/>
          <a:ea typeface="+mn-ea"/>
          <a:cs typeface="+mn-cs"/>
        </a:defRPr>
      </a:lvl1pPr>
      <a:lvl2pPr marL="640080" indent="-274320" algn="l" defTabSz="914400" rtl="0" eaLnBrk="1" latinLnBrk="0" hangingPunct="1">
        <a:spcBef>
          <a:spcPct val="20000"/>
        </a:spcBef>
        <a:buClr>
          <a:schemeClr val="accent2"/>
        </a:buClr>
        <a:buSzPct val="85000"/>
        <a:buFont typeface="Brush Script MT" pitchFamily="66" charset="0"/>
        <a:buChar char="O"/>
        <a:defRPr sz="2200" kern="1200">
          <a:solidFill>
            <a:schemeClr val="tx1"/>
          </a:solidFill>
          <a:latin typeface="+mn-lt"/>
          <a:ea typeface="+mn-ea"/>
          <a:cs typeface="+mn-cs"/>
        </a:defRPr>
      </a:lvl2pPr>
      <a:lvl3pPr marL="914400" indent="-228600" algn="l" defTabSz="914400" rtl="0" eaLnBrk="1" latinLnBrk="0" hangingPunct="1">
        <a:spcBef>
          <a:spcPct val="20000"/>
        </a:spcBef>
        <a:buClr>
          <a:schemeClr val="accent2"/>
        </a:buClr>
        <a:buSzPct val="85000"/>
        <a:buFont typeface="Brush Script MT" pitchFamily="66" charset="0"/>
        <a:buChar char="O"/>
        <a:defRPr sz="2000" kern="1200">
          <a:solidFill>
            <a:schemeClr val="tx1"/>
          </a:solidFill>
          <a:latin typeface="+mn-lt"/>
          <a:ea typeface="+mn-ea"/>
          <a:cs typeface="+mn-cs"/>
        </a:defRPr>
      </a:lvl3pPr>
      <a:lvl4pPr marL="1280160" indent="-228600" algn="l" defTabSz="914400" rtl="0" eaLnBrk="1" latinLnBrk="0" hangingPunct="1">
        <a:spcBef>
          <a:spcPct val="20000"/>
        </a:spcBef>
        <a:buClr>
          <a:schemeClr val="accent2"/>
        </a:buClr>
        <a:buSzPct val="85000"/>
        <a:buFont typeface="Brush Script MT" pitchFamily="66" charset="0"/>
        <a:buChar char="O"/>
        <a:defRPr sz="1800" kern="1200">
          <a:solidFill>
            <a:schemeClr val="tx1"/>
          </a:solidFill>
          <a:latin typeface="+mn-lt"/>
          <a:ea typeface="+mn-ea"/>
          <a:cs typeface="+mn-cs"/>
        </a:defRPr>
      </a:lvl4pPr>
      <a:lvl5pPr marL="164592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5pPr>
      <a:lvl6pPr marL="201168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6pPr>
      <a:lvl7pPr marL="237744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7pPr>
      <a:lvl8pPr marL="274320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8pPr>
      <a:lvl9pPr marL="310896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Lifestyle Change Program in Combating Heart Disease in California </a:t>
            </a:r>
            <a:endParaRPr lang="en-GB" dirty="0"/>
          </a:p>
        </p:txBody>
      </p:sp>
      <p:sp>
        <p:nvSpPr>
          <p:cNvPr id="3" name="Subtitle 2"/>
          <p:cNvSpPr>
            <a:spLocks noGrp="1"/>
          </p:cNvSpPr>
          <p:nvPr>
            <p:ph type="subTitle" idx="1"/>
          </p:nvPr>
        </p:nvSpPr>
        <p:spPr/>
        <p:txBody>
          <a:bodyPr>
            <a:normAutofit fontScale="77500" lnSpcReduction="20000"/>
          </a:bodyPr>
          <a:lstStyle/>
          <a:p>
            <a:r>
              <a:rPr lang="en-US" dirty="0" smtClean="0"/>
              <a:t>Student’s Name </a:t>
            </a:r>
          </a:p>
          <a:p>
            <a:r>
              <a:rPr lang="en-US" dirty="0" smtClean="0"/>
              <a:t>Institutional Affiliation </a:t>
            </a:r>
          </a:p>
          <a:p>
            <a:r>
              <a:rPr lang="en-US" dirty="0" smtClean="0"/>
              <a:t>Course Name/Number </a:t>
            </a:r>
          </a:p>
          <a:p>
            <a:r>
              <a:rPr lang="en-US" dirty="0" smtClean="0"/>
              <a:t>Professor’s Name </a:t>
            </a:r>
          </a:p>
          <a:p>
            <a:r>
              <a:rPr lang="en-US" dirty="0" smtClean="0"/>
              <a:t>Date </a:t>
            </a:r>
            <a:endParaRPr lang="en-GB" dirty="0"/>
          </a:p>
        </p:txBody>
      </p:sp>
    </p:spTree>
    <p:extLst>
      <p:ext uri="{BB962C8B-B14F-4D97-AF65-F5344CB8AC3E}">
        <p14:creationId xmlns:p14="http://schemas.microsoft.com/office/powerpoint/2010/main" val="122065866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 </a:t>
            </a:r>
            <a:endParaRPr lang="en-GB" dirty="0"/>
          </a:p>
        </p:txBody>
      </p:sp>
      <p:sp>
        <p:nvSpPr>
          <p:cNvPr id="3" name="Content Placeholder 2"/>
          <p:cNvSpPr>
            <a:spLocks noGrp="1"/>
          </p:cNvSpPr>
          <p:nvPr>
            <p:ph idx="1"/>
          </p:nvPr>
        </p:nvSpPr>
        <p:spPr/>
        <p:txBody>
          <a:bodyPr>
            <a:normAutofit lnSpcReduction="10000"/>
          </a:bodyPr>
          <a:lstStyle/>
          <a:p>
            <a:r>
              <a:rPr lang="en-US" dirty="0" smtClean="0"/>
              <a:t>Heart disease affects more than 4.2% of the American population </a:t>
            </a:r>
          </a:p>
          <a:p>
            <a:r>
              <a:rPr lang="en-US" dirty="0" smtClean="0"/>
              <a:t>Heart disease starts in childhood </a:t>
            </a:r>
          </a:p>
          <a:p>
            <a:r>
              <a:rPr lang="en-US" dirty="0" smtClean="0"/>
              <a:t>Prevention measures should also begin early</a:t>
            </a:r>
          </a:p>
          <a:p>
            <a:r>
              <a:rPr lang="en-US" dirty="0" smtClean="0"/>
              <a:t>Coronary heart disease is the most prevalent cause of heart attacks and stroke among adult population </a:t>
            </a:r>
          </a:p>
          <a:p>
            <a:r>
              <a:rPr lang="en-US" dirty="0" smtClean="0"/>
              <a:t>Associated with cardiovascular diseases</a:t>
            </a:r>
          </a:p>
        </p:txBody>
      </p:sp>
    </p:spTree>
    <p:extLst>
      <p:ext uri="{BB962C8B-B14F-4D97-AF65-F5344CB8AC3E}">
        <p14:creationId xmlns:p14="http://schemas.microsoft.com/office/powerpoint/2010/main" val="197388928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does it Matter </a:t>
            </a:r>
            <a:endParaRPr lang="en-GB" dirty="0"/>
          </a:p>
        </p:txBody>
      </p:sp>
      <p:sp>
        <p:nvSpPr>
          <p:cNvPr id="3" name="Content Placeholder 2"/>
          <p:cNvSpPr>
            <a:spLocks noGrp="1"/>
          </p:cNvSpPr>
          <p:nvPr>
            <p:ph idx="1"/>
          </p:nvPr>
        </p:nvSpPr>
        <p:spPr/>
        <p:txBody>
          <a:bodyPr/>
          <a:lstStyle/>
          <a:p>
            <a:r>
              <a:rPr lang="en-US" dirty="0" smtClean="0"/>
              <a:t>Coronary heart disease affects large population in California </a:t>
            </a:r>
          </a:p>
          <a:p>
            <a:r>
              <a:rPr lang="en-US" dirty="0" smtClean="0"/>
              <a:t>Has contributed to heart to more than 363, 452 deaths in 2016 (United Health Foundation, 2020)</a:t>
            </a:r>
          </a:p>
          <a:p>
            <a:r>
              <a:rPr lang="en-US" dirty="0" smtClean="0"/>
              <a:t>Was also indirectly associated with 533,126 deaths in the state</a:t>
            </a:r>
          </a:p>
          <a:p>
            <a:r>
              <a:rPr lang="en-US" dirty="0" smtClean="0"/>
              <a:t>Patients describe the condition as a disruption in their lives</a:t>
            </a:r>
            <a:endParaRPr lang="en-GB" dirty="0"/>
          </a:p>
        </p:txBody>
      </p:sp>
    </p:spTree>
    <p:extLst>
      <p:ext uri="{BB962C8B-B14F-4D97-AF65-F5344CB8AC3E}">
        <p14:creationId xmlns:p14="http://schemas.microsoft.com/office/powerpoint/2010/main" val="363275563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Continuation to Why it Matters </a:t>
            </a:r>
            <a:endParaRPr lang="en-GB" dirty="0"/>
          </a:p>
        </p:txBody>
      </p:sp>
      <p:sp>
        <p:nvSpPr>
          <p:cNvPr id="3" name="Content Placeholder 2"/>
          <p:cNvSpPr>
            <a:spLocks noGrp="1"/>
          </p:cNvSpPr>
          <p:nvPr>
            <p:ph idx="1"/>
          </p:nvPr>
        </p:nvSpPr>
        <p:spPr/>
        <p:txBody>
          <a:bodyPr>
            <a:normAutofit lnSpcReduction="10000"/>
          </a:bodyPr>
          <a:lstStyle/>
          <a:p>
            <a:r>
              <a:rPr lang="en-US" dirty="0" smtClean="0"/>
              <a:t>Across the United States;</a:t>
            </a:r>
          </a:p>
          <a:p>
            <a:r>
              <a:rPr lang="en-US" dirty="0" smtClean="0"/>
              <a:t>Heart disease affected 16.5 million people between 2011 and 2014 (United Health Foundation, 2020)</a:t>
            </a:r>
          </a:p>
          <a:p>
            <a:r>
              <a:rPr lang="en-US" dirty="0" smtClean="0"/>
              <a:t>The cost related to the treatment and control between 2013 and 2014 is estimated to be $204.8 billion (United Health Foundation, 2020)</a:t>
            </a:r>
          </a:p>
          <a:p>
            <a:r>
              <a:rPr lang="en-US" dirty="0" smtClean="0"/>
              <a:t>This includes care services, medication, and lost productivity</a:t>
            </a:r>
            <a:endParaRPr lang="en-GB" dirty="0"/>
          </a:p>
        </p:txBody>
      </p:sp>
    </p:spTree>
    <p:extLst>
      <p:ext uri="{BB962C8B-B14F-4D97-AF65-F5344CB8AC3E}">
        <p14:creationId xmlns:p14="http://schemas.microsoft.com/office/powerpoint/2010/main" val="27864754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Demographics </a:t>
            </a:r>
            <a:endParaRPr lang="en-GB" dirty="0"/>
          </a:p>
        </p:txBody>
      </p:sp>
      <p:sp>
        <p:nvSpPr>
          <p:cNvPr id="3" name="Content Placeholder 2"/>
          <p:cNvSpPr>
            <a:spLocks noGrp="1"/>
          </p:cNvSpPr>
          <p:nvPr>
            <p:ph idx="1"/>
          </p:nvPr>
        </p:nvSpPr>
        <p:spPr/>
        <p:txBody>
          <a:bodyPr>
            <a:normAutofit lnSpcReduction="10000"/>
          </a:bodyPr>
          <a:lstStyle/>
          <a:p>
            <a:r>
              <a:rPr lang="en-US" dirty="0" smtClean="0"/>
              <a:t>Heart disease in California and across the U.S. affects the aging population </a:t>
            </a:r>
          </a:p>
          <a:p>
            <a:r>
              <a:rPr lang="en-US" dirty="0" smtClean="0"/>
              <a:t>This includes between 55-85 years (</a:t>
            </a:r>
            <a:r>
              <a:rPr lang="en-GB" dirty="0" smtClean="0"/>
              <a:t>Dougherty et al., 2018)</a:t>
            </a:r>
          </a:p>
          <a:p>
            <a:r>
              <a:rPr lang="en-US" dirty="0" smtClean="0"/>
              <a:t>People exposed to greater risks are the 85 years olds and above</a:t>
            </a:r>
          </a:p>
          <a:p>
            <a:r>
              <a:rPr lang="en-US" dirty="0" smtClean="0"/>
              <a:t>This is associated to the risks of their age </a:t>
            </a:r>
          </a:p>
          <a:p>
            <a:r>
              <a:rPr lang="en-US" dirty="0" smtClean="0"/>
              <a:t>Older people are not as active as younger people </a:t>
            </a:r>
            <a:endParaRPr lang="en-GB" dirty="0"/>
          </a:p>
        </p:txBody>
      </p:sp>
    </p:spTree>
    <p:extLst>
      <p:ext uri="{BB962C8B-B14F-4D97-AF65-F5344CB8AC3E}">
        <p14:creationId xmlns:p14="http://schemas.microsoft.com/office/powerpoint/2010/main" val="13660250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Risk Factors </a:t>
            </a:r>
            <a:endParaRPr lang="en-GB" dirty="0"/>
          </a:p>
        </p:txBody>
      </p:sp>
      <p:sp>
        <p:nvSpPr>
          <p:cNvPr id="3" name="Content Placeholder 2"/>
          <p:cNvSpPr>
            <a:spLocks noGrp="1"/>
          </p:cNvSpPr>
          <p:nvPr>
            <p:ph idx="1"/>
          </p:nvPr>
        </p:nvSpPr>
        <p:spPr/>
        <p:txBody>
          <a:bodyPr>
            <a:normAutofit lnSpcReduction="10000"/>
          </a:bodyPr>
          <a:lstStyle/>
          <a:p>
            <a:r>
              <a:rPr lang="en-US" dirty="0" smtClean="0"/>
              <a:t>Heart disease risk factors include:</a:t>
            </a:r>
          </a:p>
          <a:p>
            <a:r>
              <a:rPr lang="en-US" dirty="0" smtClean="0"/>
              <a:t>High blood pressure (</a:t>
            </a:r>
            <a:r>
              <a:rPr lang="en-US" dirty="0" err="1" smtClean="0"/>
              <a:t>Wyber</a:t>
            </a:r>
            <a:r>
              <a:rPr lang="en-US" dirty="0" smtClean="0"/>
              <a:t> &amp; </a:t>
            </a:r>
            <a:r>
              <a:rPr lang="en-US" dirty="0" err="1" smtClean="0"/>
              <a:t>Kado</a:t>
            </a:r>
            <a:r>
              <a:rPr lang="en-US" dirty="0" smtClean="0"/>
              <a:t>, 2010)</a:t>
            </a:r>
          </a:p>
          <a:p>
            <a:r>
              <a:rPr lang="en-US" dirty="0" smtClean="0"/>
              <a:t>Physical inactivity or lack of exercise </a:t>
            </a:r>
          </a:p>
          <a:p>
            <a:r>
              <a:rPr lang="en-US" dirty="0" smtClean="0"/>
              <a:t>Unhealthy diets including high cholesterol </a:t>
            </a:r>
          </a:p>
          <a:p>
            <a:r>
              <a:rPr lang="en-US" dirty="0" smtClean="0"/>
              <a:t>Obesity or high body weight (Institute of Medicine, 2010)</a:t>
            </a:r>
          </a:p>
          <a:p>
            <a:r>
              <a:rPr lang="en-US" dirty="0" smtClean="0"/>
              <a:t>High blood sugar and smoking </a:t>
            </a:r>
          </a:p>
          <a:p>
            <a:r>
              <a:rPr lang="en-US" dirty="0" smtClean="0"/>
              <a:t>Controlling heart disease begins with controlling these risk behaviors </a:t>
            </a:r>
            <a:endParaRPr lang="en-GB" dirty="0"/>
          </a:p>
        </p:txBody>
      </p:sp>
    </p:spTree>
    <p:extLst>
      <p:ext uri="{BB962C8B-B14F-4D97-AF65-F5344CB8AC3E}">
        <p14:creationId xmlns:p14="http://schemas.microsoft.com/office/powerpoint/2010/main" val="11273005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Promotion Idea: Increasing Healthy Lifestyle </a:t>
            </a:r>
            <a:endParaRPr lang="en-GB" dirty="0"/>
          </a:p>
        </p:txBody>
      </p:sp>
      <p:sp>
        <p:nvSpPr>
          <p:cNvPr id="3" name="Content Placeholder 2"/>
          <p:cNvSpPr>
            <a:spLocks noGrp="1"/>
          </p:cNvSpPr>
          <p:nvPr>
            <p:ph idx="1"/>
          </p:nvPr>
        </p:nvSpPr>
        <p:spPr/>
        <p:txBody>
          <a:bodyPr>
            <a:normAutofit lnSpcReduction="10000"/>
          </a:bodyPr>
          <a:lstStyle/>
          <a:p>
            <a:r>
              <a:rPr lang="en-US" dirty="0" smtClean="0"/>
              <a:t>My promotion idea is to encourage reduction of the risk factors of heart disease through a healthy lifestyle</a:t>
            </a:r>
          </a:p>
          <a:p>
            <a:r>
              <a:rPr lang="en-US" dirty="0" smtClean="0"/>
              <a:t>This includes</a:t>
            </a:r>
            <a:r>
              <a:rPr lang="en-GB" dirty="0" smtClean="0"/>
              <a:t>:</a:t>
            </a:r>
          </a:p>
          <a:p>
            <a:r>
              <a:rPr lang="en-US" dirty="0" smtClean="0"/>
              <a:t>1. Eating healthy</a:t>
            </a:r>
          </a:p>
          <a:p>
            <a:r>
              <a:rPr lang="en-US" dirty="0" smtClean="0"/>
              <a:t>Improving nutritional value of the food for ageing population (55-85 years)</a:t>
            </a:r>
          </a:p>
          <a:p>
            <a:r>
              <a:rPr lang="en-US" dirty="0" smtClean="0"/>
              <a:t>2. Encouraging physical activity </a:t>
            </a:r>
          </a:p>
          <a:p>
            <a:r>
              <a:rPr lang="en-US" dirty="0" smtClean="0"/>
              <a:t>Recommend a 40 minute period for exercise</a:t>
            </a:r>
          </a:p>
          <a:p>
            <a:endParaRPr lang="en-US" dirty="0" smtClean="0"/>
          </a:p>
        </p:txBody>
      </p:sp>
    </p:spTree>
    <p:extLst>
      <p:ext uri="{BB962C8B-B14F-4D97-AF65-F5344CB8AC3E}">
        <p14:creationId xmlns:p14="http://schemas.microsoft.com/office/powerpoint/2010/main" val="37333080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Similarity and Difference with the Existing Programs</a:t>
            </a:r>
            <a:endParaRPr lang="en-GB" dirty="0"/>
          </a:p>
        </p:txBody>
      </p:sp>
      <p:sp>
        <p:nvSpPr>
          <p:cNvPr id="3" name="Content Placeholder 2"/>
          <p:cNvSpPr>
            <a:spLocks noGrp="1"/>
          </p:cNvSpPr>
          <p:nvPr>
            <p:ph idx="1"/>
          </p:nvPr>
        </p:nvSpPr>
        <p:spPr/>
        <p:txBody>
          <a:bodyPr>
            <a:normAutofit lnSpcReduction="10000"/>
          </a:bodyPr>
          <a:lstStyle/>
          <a:p>
            <a:r>
              <a:rPr lang="en-US" dirty="0" smtClean="0">
                <a:solidFill>
                  <a:srgbClr val="FF0000"/>
                </a:solidFill>
              </a:rPr>
              <a:t>Similarity</a:t>
            </a:r>
            <a:r>
              <a:rPr lang="en-US" dirty="0" smtClean="0"/>
              <a:t> </a:t>
            </a:r>
          </a:p>
          <a:p>
            <a:r>
              <a:rPr lang="en-US" dirty="0" smtClean="0"/>
              <a:t>Aims at alleviating the problems associated with taking care of people with heart disease </a:t>
            </a:r>
          </a:p>
          <a:p>
            <a:r>
              <a:rPr lang="en-US" dirty="0" smtClean="0">
                <a:solidFill>
                  <a:srgbClr val="FF0000"/>
                </a:solidFill>
              </a:rPr>
              <a:t>Differences</a:t>
            </a:r>
          </a:p>
          <a:p>
            <a:r>
              <a:rPr lang="en-US" dirty="0" smtClean="0"/>
              <a:t>-A collaborative approach </a:t>
            </a:r>
          </a:p>
          <a:p>
            <a:r>
              <a:rPr lang="en-US" dirty="0" smtClean="0"/>
              <a:t>-Interdisciplinary approach </a:t>
            </a:r>
          </a:p>
          <a:p>
            <a:r>
              <a:rPr lang="en-US" dirty="0" smtClean="0"/>
              <a:t>-Targets the specific (most vulnerable) group </a:t>
            </a:r>
          </a:p>
          <a:p>
            <a:r>
              <a:rPr lang="en-US" dirty="0" smtClean="0"/>
              <a:t>-Supported by more than one ageing theory</a:t>
            </a:r>
            <a:endParaRPr lang="en-GB" dirty="0"/>
          </a:p>
        </p:txBody>
      </p:sp>
    </p:spTree>
    <p:extLst>
      <p:ext uri="{BB962C8B-B14F-4D97-AF65-F5344CB8AC3E}">
        <p14:creationId xmlns:p14="http://schemas.microsoft.com/office/powerpoint/2010/main" val="42541561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Ageing Theories </a:t>
            </a:r>
            <a:endParaRPr lang="en-GB" dirty="0"/>
          </a:p>
        </p:txBody>
      </p:sp>
      <p:sp>
        <p:nvSpPr>
          <p:cNvPr id="3" name="Content Placeholder 2"/>
          <p:cNvSpPr>
            <a:spLocks noGrp="1"/>
          </p:cNvSpPr>
          <p:nvPr>
            <p:ph idx="1"/>
          </p:nvPr>
        </p:nvSpPr>
        <p:spPr/>
        <p:txBody>
          <a:bodyPr>
            <a:normAutofit lnSpcReduction="10000"/>
          </a:bodyPr>
          <a:lstStyle/>
          <a:p>
            <a:r>
              <a:rPr lang="en-US" dirty="0" smtClean="0"/>
              <a:t>This idea is supported by the following theories </a:t>
            </a:r>
          </a:p>
          <a:p>
            <a:r>
              <a:rPr lang="en-US" dirty="0" smtClean="0"/>
              <a:t>1. Activity theory- The programs supports ongoing social activity (Patricia, 1986)</a:t>
            </a:r>
          </a:p>
          <a:p>
            <a:r>
              <a:rPr lang="en-US" dirty="0" smtClean="0"/>
              <a:t>Continuing to engage in other roles like recreational or volunteer activities enhances psychosocial process among the ageing population </a:t>
            </a:r>
          </a:p>
          <a:p>
            <a:r>
              <a:rPr lang="en-US" dirty="0" smtClean="0"/>
              <a:t>The type of activity does not matter as long as it keeps one engaged or active </a:t>
            </a:r>
            <a:endParaRPr lang="en-GB" dirty="0"/>
          </a:p>
        </p:txBody>
      </p:sp>
    </p:spTree>
    <p:extLst>
      <p:ext uri="{BB962C8B-B14F-4D97-AF65-F5344CB8AC3E}">
        <p14:creationId xmlns:p14="http://schemas.microsoft.com/office/powerpoint/2010/main" val="39113254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Free Radical Theory </a:t>
            </a:r>
            <a:endParaRPr lang="en-GB" dirty="0"/>
          </a:p>
        </p:txBody>
      </p:sp>
      <p:sp>
        <p:nvSpPr>
          <p:cNvPr id="3" name="Content Placeholder 2"/>
          <p:cNvSpPr>
            <a:spLocks noGrp="1"/>
          </p:cNvSpPr>
          <p:nvPr>
            <p:ph idx="1"/>
          </p:nvPr>
        </p:nvSpPr>
        <p:spPr/>
        <p:txBody>
          <a:bodyPr>
            <a:normAutofit/>
          </a:bodyPr>
          <a:lstStyle/>
          <a:p>
            <a:r>
              <a:rPr lang="en-US" dirty="0" smtClean="0"/>
              <a:t>Describes the molecule that has a free electron (Patricia, 1986)</a:t>
            </a:r>
          </a:p>
          <a:p>
            <a:r>
              <a:rPr lang="en-US" dirty="0" smtClean="0"/>
              <a:t>Free electron molecule react with healthy molecules in a destructive way</a:t>
            </a:r>
          </a:p>
          <a:p>
            <a:r>
              <a:rPr lang="en-US" dirty="0" smtClean="0"/>
              <a:t>They create negative charge due to extra electron </a:t>
            </a:r>
          </a:p>
          <a:p>
            <a:r>
              <a:rPr lang="en-US" dirty="0" smtClean="0"/>
              <a:t>Lifestyle and drugs like smoking can accelerate the free radical production of these electrons </a:t>
            </a:r>
            <a:r>
              <a:rPr lang="en-GB" dirty="0" smtClean="0"/>
              <a:t>in the body</a:t>
            </a:r>
            <a:endParaRPr lang="en-US" dirty="0" smtClean="0"/>
          </a:p>
        </p:txBody>
      </p:sp>
    </p:spTree>
    <p:extLst>
      <p:ext uri="{BB962C8B-B14F-4D97-AF65-F5344CB8AC3E}">
        <p14:creationId xmlns:p14="http://schemas.microsoft.com/office/powerpoint/2010/main" val="31878834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Health Continuum </a:t>
            </a:r>
            <a:endParaRPr lang="en-GB" dirty="0"/>
          </a:p>
        </p:txBody>
      </p:sp>
      <p:sp>
        <p:nvSpPr>
          <p:cNvPr id="3" name="Content Placeholder 2"/>
          <p:cNvSpPr>
            <a:spLocks noGrp="1"/>
          </p:cNvSpPr>
          <p:nvPr>
            <p:ph idx="1"/>
          </p:nvPr>
        </p:nvSpPr>
        <p:spPr/>
        <p:txBody>
          <a:bodyPr>
            <a:normAutofit lnSpcReduction="10000"/>
          </a:bodyPr>
          <a:lstStyle/>
          <a:p>
            <a:r>
              <a:rPr lang="en-US" dirty="0" smtClean="0"/>
              <a:t>Help in promoting healthy food availability </a:t>
            </a:r>
          </a:p>
          <a:p>
            <a:r>
              <a:rPr lang="en-US" dirty="0" smtClean="0"/>
              <a:t>Creates a foundation for healthy diet among the upcoming generations</a:t>
            </a:r>
          </a:p>
          <a:p>
            <a:r>
              <a:rPr lang="en-US" dirty="0" smtClean="0"/>
              <a:t>Support development of policies aimed at improving the public health </a:t>
            </a:r>
          </a:p>
          <a:p>
            <a:r>
              <a:rPr lang="en-US" dirty="0" smtClean="0"/>
              <a:t>Assist in creating clinical programs for nutritional counseling </a:t>
            </a:r>
          </a:p>
          <a:p>
            <a:r>
              <a:rPr lang="en-US" dirty="0" smtClean="0"/>
              <a:t>Increase integration of physical activity care-based in clinical programs</a:t>
            </a:r>
          </a:p>
        </p:txBody>
      </p:sp>
    </p:spTree>
    <p:extLst>
      <p:ext uri="{BB962C8B-B14F-4D97-AF65-F5344CB8AC3E}">
        <p14:creationId xmlns:p14="http://schemas.microsoft.com/office/powerpoint/2010/main" val="9566790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Innovative Technology </a:t>
            </a:r>
            <a:endParaRPr lang="en-GB" dirty="0"/>
          </a:p>
        </p:txBody>
      </p:sp>
      <p:sp>
        <p:nvSpPr>
          <p:cNvPr id="3" name="Content Placeholder 2"/>
          <p:cNvSpPr>
            <a:spLocks noGrp="1"/>
          </p:cNvSpPr>
          <p:nvPr>
            <p:ph idx="1"/>
          </p:nvPr>
        </p:nvSpPr>
        <p:spPr/>
        <p:txBody>
          <a:bodyPr>
            <a:normAutofit lnSpcReduction="10000"/>
          </a:bodyPr>
          <a:lstStyle/>
          <a:p>
            <a:r>
              <a:rPr lang="en-US" dirty="0" smtClean="0"/>
              <a:t>Technology can help improve the implementation of this program </a:t>
            </a:r>
          </a:p>
          <a:p>
            <a:r>
              <a:rPr lang="en-US" dirty="0" smtClean="0"/>
              <a:t>Include a mobile application that reminds patients about their time for exercise </a:t>
            </a:r>
          </a:p>
          <a:p>
            <a:r>
              <a:rPr lang="en-US" dirty="0" smtClean="0"/>
              <a:t>The app to include diary features </a:t>
            </a:r>
          </a:p>
          <a:p>
            <a:r>
              <a:rPr lang="en-US" dirty="0" smtClean="0"/>
              <a:t>Diary helps the elderly plan for their diets</a:t>
            </a:r>
          </a:p>
          <a:p>
            <a:r>
              <a:rPr lang="en-US" dirty="0" smtClean="0"/>
              <a:t>It can include a weekly diet plan and exercise integrated </a:t>
            </a:r>
          </a:p>
          <a:p>
            <a:r>
              <a:rPr lang="en-US" dirty="0" smtClean="0"/>
              <a:t>The app records and reports the diet intake</a:t>
            </a:r>
            <a:endParaRPr lang="en-GB" dirty="0"/>
          </a:p>
        </p:txBody>
      </p:sp>
    </p:spTree>
    <p:extLst>
      <p:ext uri="{BB962C8B-B14F-4D97-AF65-F5344CB8AC3E}">
        <p14:creationId xmlns:p14="http://schemas.microsoft.com/office/powerpoint/2010/main" val="32826355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Logistics </a:t>
            </a:r>
            <a:endParaRPr lang="en-GB" dirty="0"/>
          </a:p>
        </p:txBody>
      </p:sp>
      <p:sp>
        <p:nvSpPr>
          <p:cNvPr id="3" name="Content Placeholder 2"/>
          <p:cNvSpPr>
            <a:spLocks noGrp="1"/>
          </p:cNvSpPr>
          <p:nvPr>
            <p:ph idx="1"/>
          </p:nvPr>
        </p:nvSpPr>
        <p:spPr/>
        <p:txBody>
          <a:bodyPr>
            <a:normAutofit lnSpcReduction="10000"/>
          </a:bodyPr>
          <a:lstStyle/>
          <a:p>
            <a:r>
              <a:rPr lang="en-US" dirty="0" smtClean="0">
                <a:solidFill>
                  <a:srgbClr val="FF0000"/>
                </a:solidFill>
              </a:rPr>
              <a:t>1. Cost</a:t>
            </a:r>
          </a:p>
          <a:p>
            <a:r>
              <a:rPr lang="en-US" dirty="0" smtClean="0"/>
              <a:t>Cost associated with buying the food </a:t>
            </a:r>
          </a:p>
          <a:p>
            <a:r>
              <a:rPr lang="en-US" dirty="0" smtClean="0"/>
              <a:t>This will vary depending on the market price of commodities </a:t>
            </a:r>
          </a:p>
          <a:p>
            <a:r>
              <a:rPr lang="en-US" dirty="0" smtClean="0">
                <a:solidFill>
                  <a:srgbClr val="FF0000"/>
                </a:solidFill>
              </a:rPr>
              <a:t>2. Funding </a:t>
            </a:r>
          </a:p>
          <a:p>
            <a:r>
              <a:rPr lang="en-US" dirty="0" smtClean="0"/>
              <a:t>The funding sources include:</a:t>
            </a:r>
          </a:p>
          <a:p>
            <a:r>
              <a:rPr lang="en-US" dirty="0" smtClean="0"/>
              <a:t>-Department of health in California</a:t>
            </a:r>
          </a:p>
          <a:p>
            <a:r>
              <a:rPr lang="en-US" dirty="0" smtClean="0"/>
              <a:t>-Department of Human Services in California</a:t>
            </a:r>
          </a:p>
          <a:p>
            <a:r>
              <a:rPr lang="en-US" dirty="0" smtClean="0"/>
              <a:t>-Personal </a:t>
            </a:r>
          </a:p>
        </p:txBody>
      </p:sp>
    </p:spTree>
    <p:extLst>
      <p:ext uri="{BB962C8B-B14F-4D97-AF65-F5344CB8AC3E}">
        <p14:creationId xmlns:p14="http://schemas.microsoft.com/office/powerpoint/2010/main" val="6201094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Time and Personnel </a:t>
            </a:r>
            <a:endParaRPr lang="en-GB" dirty="0"/>
          </a:p>
        </p:txBody>
      </p:sp>
      <p:sp>
        <p:nvSpPr>
          <p:cNvPr id="3" name="Content Placeholder 2"/>
          <p:cNvSpPr>
            <a:spLocks noGrp="1"/>
          </p:cNvSpPr>
          <p:nvPr>
            <p:ph idx="1"/>
          </p:nvPr>
        </p:nvSpPr>
        <p:spPr/>
        <p:txBody>
          <a:bodyPr>
            <a:normAutofit lnSpcReduction="10000"/>
          </a:bodyPr>
          <a:lstStyle/>
          <a:p>
            <a:r>
              <a:rPr lang="en-US" dirty="0" smtClean="0">
                <a:solidFill>
                  <a:srgbClr val="FF0000"/>
                </a:solidFill>
              </a:rPr>
              <a:t>3. Time</a:t>
            </a:r>
          </a:p>
          <a:p>
            <a:r>
              <a:rPr lang="en-US" dirty="0" smtClean="0"/>
              <a:t>40 minutes every day for exercise </a:t>
            </a:r>
          </a:p>
          <a:p>
            <a:r>
              <a:rPr lang="en-US" dirty="0" smtClean="0"/>
              <a:t>This may include walking or bicycling </a:t>
            </a:r>
          </a:p>
          <a:p>
            <a:r>
              <a:rPr lang="en-US" dirty="0" smtClean="0">
                <a:solidFill>
                  <a:srgbClr val="FF0000"/>
                </a:solidFill>
              </a:rPr>
              <a:t>4. Personnel Needed</a:t>
            </a:r>
          </a:p>
          <a:p>
            <a:r>
              <a:rPr lang="en-US" dirty="0" smtClean="0"/>
              <a:t>Medical specialists like nutritionist and cardiologists </a:t>
            </a:r>
            <a:endParaRPr lang="en-US" dirty="0"/>
          </a:p>
          <a:p>
            <a:r>
              <a:rPr lang="en-US" dirty="0" smtClean="0"/>
              <a:t>Nurses </a:t>
            </a:r>
          </a:p>
          <a:p>
            <a:r>
              <a:rPr lang="en-US" dirty="0" smtClean="0"/>
              <a:t>Community health care workers</a:t>
            </a:r>
          </a:p>
          <a:p>
            <a:r>
              <a:rPr lang="en-US" dirty="0" smtClean="0"/>
              <a:t>Caregiver-can be a family member </a:t>
            </a:r>
          </a:p>
        </p:txBody>
      </p:sp>
    </p:spTree>
    <p:extLst>
      <p:ext uri="{BB962C8B-B14F-4D97-AF65-F5344CB8AC3E}">
        <p14:creationId xmlns:p14="http://schemas.microsoft.com/office/powerpoint/2010/main" val="19231396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Promotion </a:t>
            </a:r>
            <a:endParaRPr lang="en-GB" dirty="0"/>
          </a:p>
        </p:txBody>
      </p:sp>
      <p:sp>
        <p:nvSpPr>
          <p:cNvPr id="3" name="Content Placeholder 2"/>
          <p:cNvSpPr>
            <a:spLocks noGrp="1"/>
          </p:cNvSpPr>
          <p:nvPr>
            <p:ph idx="1"/>
          </p:nvPr>
        </p:nvSpPr>
        <p:spPr/>
        <p:txBody>
          <a:bodyPr>
            <a:normAutofit lnSpcReduction="10000"/>
          </a:bodyPr>
          <a:lstStyle/>
          <a:p>
            <a:r>
              <a:rPr lang="en-US" dirty="0" smtClean="0"/>
              <a:t>Increasing frequency of health messages through multiple media channels </a:t>
            </a:r>
          </a:p>
          <a:p>
            <a:r>
              <a:rPr lang="en-US" dirty="0" smtClean="0"/>
              <a:t>This include:</a:t>
            </a:r>
          </a:p>
          <a:p>
            <a:r>
              <a:rPr lang="en-US" dirty="0" smtClean="0"/>
              <a:t>Social media platforms where family members can reach </a:t>
            </a:r>
          </a:p>
          <a:p>
            <a:r>
              <a:rPr lang="en-US" dirty="0" smtClean="0"/>
              <a:t>Partnership with the radio and television to promote awareness on the risks and impacts of heart disease </a:t>
            </a:r>
            <a:endParaRPr lang="en-GB" dirty="0" smtClean="0"/>
          </a:p>
          <a:p>
            <a:r>
              <a:rPr lang="en-US" dirty="0" smtClean="0"/>
              <a:t>Working with community social services </a:t>
            </a:r>
          </a:p>
        </p:txBody>
      </p:sp>
    </p:spTree>
    <p:extLst>
      <p:ext uri="{BB962C8B-B14F-4D97-AF65-F5344CB8AC3E}">
        <p14:creationId xmlns:p14="http://schemas.microsoft.com/office/powerpoint/2010/main" val="27581527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 </a:t>
            </a:r>
            <a:endParaRPr lang="en-GB" dirty="0"/>
          </a:p>
        </p:txBody>
      </p:sp>
      <p:sp>
        <p:nvSpPr>
          <p:cNvPr id="3" name="Content Placeholder 2"/>
          <p:cNvSpPr>
            <a:spLocks noGrp="1"/>
          </p:cNvSpPr>
          <p:nvPr>
            <p:ph idx="1"/>
          </p:nvPr>
        </p:nvSpPr>
        <p:spPr/>
        <p:txBody>
          <a:bodyPr/>
          <a:lstStyle/>
          <a:p>
            <a:r>
              <a:rPr lang="en-US" dirty="0" smtClean="0"/>
              <a:t>Heart disease is a major health risk today in California and across the United States </a:t>
            </a:r>
          </a:p>
          <a:p>
            <a:r>
              <a:rPr lang="en-US" dirty="0" smtClean="0"/>
              <a:t>My program of lifestyle change is a campaign program aimed at improving the health wellbeing of ageing population </a:t>
            </a:r>
          </a:p>
          <a:p>
            <a:r>
              <a:rPr lang="en-US" dirty="0" smtClean="0"/>
              <a:t>Improving their nutritional value of food for this population can help increase their immunity system </a:t>
            </a:r>
          </a:p>
          <a:p>
            <a:r>
              <a:rPr lang="en-US" dirty="0" smtClean="0"/>
              <a:t>Integrate with physical activity </a:t>
            </a:r>
            <a:endParaRPr lang="en-GB" dirty="0"/>
          </a:p>
        </p:txBody>
      </p:sp>
    </p:spTree>
    <p:extLst>
      <p:ext uri="{BB962C8B-B14F-4D97-AF65-F5344CB8AC3E}">
        <p14:creationId xmlns:p14="http://schemas.microsoft.com/office/powerpoint/2010/main" val="31985644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 </a:t>
            </a:r>
            <a:endParaRPr lang="en-GB" dirty="0"/>
          </a:p>
        </p:txBody>
      </p:sp>
      <p:sp>
        <p:nvSpPr>
          <p:cNvPr id="3" name="Content Placeholder 2"/>
          <p:cNvSpPr>
            <a:spLocks noGrp="1"/>
          </p:cNvSpPr>
          <p:nvPr>
            <p:ph idx="1"/>
          </p:nvPr>
        </p:nvSpPr>
        <p:spPr>
          <a:xfrm>
            <a:off x="914400" y="1752600"/>
            <a:ext cx="7391400" cy="4495800"/>
          </a:xfrm>
        </p:spPr>
        <p:txBody>
          <a:bodyPr>
            <a:normAutofit/>
          </a:bodyPr>
          <a:lstStyle/>
          <a:p>
            <a:r>
              <a:rPr lang="en-GB" dirty="0"/>
              <a:t>Dougherty, S., Beaton, A., </a:t>
            </a:r>
            <a:r>
              <a:rPr lang="en-GB" dirty="0" err="1"/>
              <a:t>Nascimento</a:t>
            </a:r>
            <a:r>
              <a:rPr lang="en-GB" dirty="0"/>
              <a:t>, B. R., </a:t>
            </a:r>
            <a:r>
              <a:rPr lang="en-GB" dirty="0" err="1"/>
              <a:t>Zühlke</a:t>
            </a:r>
            <a:r>
              <a:rPr lang="en-GB" dirty="0"/>
              <a:t>, L. J., </a:t>
            </a:r>
            <a:r>
              <a:rPr lang="en-GB" dirty="0" err="1"/>
              <a:t>Khorsandi</a:t>
            </a:r>
            <a:r>
              <a:rPr lang="en-GB" dirty="0"/>
              <a:t>, M., &amp; Wilson, N. (2018). Prevention and control of rheumatic heart disease: Overcoming core challenges in resource-poor environments. </a:t>
            </a:r>
            <a:r>
              <a:rPr lang="en-GB" i="1" dirty="0"/>
              <a:t>Annals of </a:t>
            </a:r>
            <a:r>
              <a:rPr lang="en-GB" i="1" dirty="0" err="1"/>
              <a:t>pediatric</a:t>
            </a:r>
            <a:r>
              <a:rPr lang="en-GB" i="1" dirty="0"/>
              <a:t> cardiology</a:t>
            </a:r>
            <a:r>
              <a:rPr lang="en-GB" dirty="0"/>
              <a:t>, </a:t>
            </a:r>
            <a:r>
              <a:rPr lang="en-GB" i="1" dirty="0"/>
              <a:t>11</a:t>
            </a:r>
            <a:r>
              <a:rPr lang="en-GB" dirty="0"/>
              <a:t>(1), 68.</a:t>
            </a:r>
          </a:p>
          <a:p>
            <a:r>
              <a:rPr lang="en-GB" dirty="0"/>
              <a:t>Institute of Medicine (US). Committee on Public Health Priorities to Reduce and Control Hypertension in the US Population. (2010). </a:t>
            </a:r>
            <a:r>
              <a:rPr lang="en-GB" i="1" dirty="0"/>
              <a:t>A population-based policy and systems change approach to prevent and control hypertension</a:t>
            </a:r>
            <a:r>
              <a:rPr lang="en-GB" dirty="0"/>
              <a:t>. National Academies Press</a:t>
            </a:r>
            <a:r>
              <a:rPr lang="en-GB" dirty="0" smtClean="0"/>
              <a:t>.</a:t>
            </a:r>
            <a:endParaRPr lang="en-GB" dirty="0"/>
          </a:p>
        </p:txBody>
      </p:sp>
    </p:spTree>
    <p:extLst>
      <p:ext uri="{BB962C8B-B14F-4D97-AF65-F5344CB8AC3E}">
        <p14:creationId xmlns:p14="http://schemas.microsoft.com/office/powerpoint/2010/main" val="6399696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Continuation of References </a:t>
            </a:r>
            <a:endParaRPr lang="en-GB" dirty="0"/>
          </a:p>
        </p:txBody>
      </p:sp>
      <p:sp>
        <p:nvSpPr>
          <p:cNvPr id="3" name="Content Placeholder 2"/>
          <p:cNvSpPr>
            <a:spLocks noGrp="1"/>
          </p:cNvSpPr>
          <p:nvPr>
            <p:ph idx="1"/>
          </p:nvPr>
        </p:nvSpPr>
        <p:spPr>
          <a:xfrm>
            <a:off x="914400" y="1828800"/>
            <a:ext cx="7543800" cy="4495800"/>
          </a:xfrm>
        </p:spPr>
        <p:txBody>
          <a:bodyPr>
            <a:normAutofit/>
          </a:bodyPr>
          <a:lstStyle/>
          <a:p>
            <a:r>
              <a:rPr lang="en-GB" dirty="0"/>
              <a:t>Patricia, M. B. (1986). Advances in Nursing Science. </a:t>
            </a:r>
            <a:r>
              <a:rPr lang="en-GB" i="1" dirty="0"/>
              <a:t>Aspen Publishers, Inc</a:t>
            </a:r>
            <a:r>
              <a:rPr lang="en-GB" dirty="0"/>
              <a:t>. (p. 73-86).</a:t>
            </a:r>
          </a:p>
          <a:p>
            <a:r>
              <a:rPr lang="en-GB" dirty="0" smtClean="0"/>
              <a:t>United </a:t>
            </a:r>
            <a:r>
              <a:rPr lang="en-GB" dirty="0"/>
              <a:t>Health Foundation. (2020). “Public Health Impact: Heart Disease.” </a:t>
            </a:r>
            <a:r>
              <a:rPr lang="en-GB" i="1" dirty="0"/>
              <a:t>America’s Health Rankings (Online)</a:t>
            </a:r>
            <a:r>
              <a:rPr lang="en-GB" dirty="0"/>
              <a:t>. https://www.americashealthrankings.org/explore/annual/measure/CHD/state/CA</a:t>
            </a:r>
          </a:p>
          <a:p>
            <a:r>
              <a:rPr lang="en-GB" dirty="0" err="1"/>
              <a:t>Wyber</a:t>
            </a:r>
            <a:r>
              <a:rPr lang="en-GB" dirty="0"/>
              <a:t>, R., &amp; </a:t>
            </a:r>
            <a:r>
              <a:rPr lang="en-GB" dirty="0" err="1"/>
              <a:t>Kado</a:t>
            </a:r>
            <a:r>
              <a:rPr lang="en-GB" dirty="0"/>
              <a:t>, J. (2020). Rheumatic Heart Disease Control Programs, Registers, and Access to Care. In </a:t>
            </a:r>
            <a:r>
              <a:rPr lang="en-GB" i="1" dirty="0"/>
              <a:t>Acute Rheumatic Fever and Rheumatic Heart Disease</a:t>
            </a:r>
            <a:r>
              <a:rPr lang="en-GB" dirty="0"/>
              <a:t> (pp. 235-259). Elsevier.</a:t>
            </a:r>
          </a:p>
          <a:p>
            <a:endParaRPr lang="en-GB" dirty="0"/>
          </a:p>
        </p:txBody>
      </p:sp>
    </p:spTree>
    <p:extLst>
      <p:ext uri="{BB962C8B-B14F-4D97-AF65-F5344CB8AC3E}">
        <p14:creationId xmlns:p14="http://schemas.microsoft.com/office/powerpoint/2010/main" val="3465859659"/>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Pushpin">
  <a:themeElements>
    <a:clrScheme name="Pushpin">
      <a:dk1>
        <a:sysClr val="windowText" lastClr="000000"/>
      </a:dk1>
      <a:lt1>
        <a:sysClr val="window" lastClr="FFFFFF"/>
      </a:lt1>
      <a:dk2>
        <a:srgbClr val="465E9C"/>
      </a:dk2>
      <a:lt2>
        <a:srgbClr val="CCDDEA"/>
      </a:lt2>
      <a:accent1>
        <a:srgbClr val="FDA023"/>
      </a:accent1>
      <a:accent2>
        <a:srgbClr val="AA2B1E"/>
      </a:accent2>
      <a:accent3>
        <a:srgbClr val="71685C"/>
      </a:accent3>
      <a:accent4>
        <a:srgbClr val="64A73B"/>
      </a:accent4>
      <a:accent5>
        <a:srgbClr val="EB5605"/>
      </a:accent5>
      <a:accent6>
        <a:srgbClr val="B9CA1A"/>
      </a:accent6>
      <a:hlink>
        <a:srgbClr val="D83E2C"/>
      </a:hlink>
      <a:folHlink>
        <a:srgbClr val="ED7D27"/>
      </a:folHlink>
    </a:clrScheme>
    <a:fontScheme name="Pushpin">
      <a:majorFont>
        <a:latin typeface="Constantia"/>
        <a:ea typeface=""/>
        <a:cs typeface=""/>
        <a:font script="Jpan" typeface="HGS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a:ea typeface=""/>
        <a:cs typeface=""/>
        <a:font script="Grek" typeface="Arial"/>
        <a:font script="Cyrl" typeface="Arial"/>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ushpin">
      <a:fillStyleLst>
        <a:solidFill>
          <a:schemeClr val="phClr"/>
        </a:solidFill>
        <a:gradFill rotWithShape="1">
          <a:gsLst>
            <a:gs pos="0">
              <a:schemeClr val="phClr">
                <a:tint val="50000"/>
                <a:satMod val="180000"/>
                <a:lumMod val="100000"/>
              </a:schemeClr>
            </a:gs>
            <a:gs pos="40000">
              <a:schemeClr val="phClr">
                <a:tint val="60000"/>
                <a:satMod val="130000"/>
                <a:lumMod val="100000"/>
              </a:schemeClr>
            </a:gs>
            <a:gs pos="100000">
              <a:schemeClr val="phClr">
                <a:tint val="96000"/>
                <a:lumMod val="108000"/>
              </a:schemeClr>
            </a:gs>
          </a:gsLst>
          <a:lin ang="5400000" scaled="0"/>
        </a:gradFill>
        <a:gradFill rotWithShape="1">
          <a:gsLst>
            <a:gs pos="0">
              <a:schemeClr val="phClr"/>
            </a:gs>
            <a:gs pos="100000">
              <a:schemeClr val="phClr">
                <a:shade val="76000"/>
                <a:lumMod val="90000"/>
              </a:schemeClr>
            </a:gs>
          </a:gsLst>
          <a:lin ang="5400000" scaled="0"/>
        </a:gradFill>
      </a:fillStyleLst>
      <a:lnStyleLst>
        <a:ln w="9525" cap="flat" cmpd="sng" algn="ctr">
          <a:solidFill>
            <a:schemeClr val="phClr"/>
          </a:solidFill>
          <a:prstDash val="solid"/>
        </a:ln>
        <a:ln w="15875" cap="flat" cmpd="sng" algn="ctr">
          <a:solidFill>
            <a:schemeClr val="phClr">
              <a:shade val="80000"/>
              <a:lumMod val="90000"/>
            </a:schemeClr>
          </a:solidFill>
          <a:prstDash val="solid"/>
        </a:ln>
        <a:ln w="25400" cap="flat" cmpd="sng" algn="ctr">
          <a:solidFill>
            <a:schemeClr val="phClr"/>
          </a:solidFill>
          <a:prstDash val="solid"/>
        </a:ln>
      </a:lnStyleLst>
      <a:effectStyleLst>
        <a:effectStyle>
          <a:effectLst/>
        </a:effectStyle>
        <a:effectStyle>
          <a:effectLst>
            <a:outerShdw blurRad="38100" dist="38100" dir="4800000" sx="98000" sy="98000" rotWithShape="0">
              <a:srgbClr val="000000">
                <a:alpha val="32000"/>
              </a:srgbClr>
            </a:outerShdw>
          </a:effectLst>
        </a:effectStyle>
        <a:effectStyle>
          <a:effectLst>
            <a:outerShdw blurRad="38100" dist="38100" dir="4800000" sx="96000" sy="96000" rotWithShape="0">
              <a:srgbClr val="000000">
                <a:alpha val="40000"/>
              </a:srgbClr>
            </a:outerShdw>
          </a:effectLst>
          <a:scene3d>
            <a:camera prst="orthographicFront">
              <a:rot lat="0" lon="0" rev="0"/>
            </a:camera>
            <a:lightRig rig="threePt" dir="t">
              <a:rot lat="0" lon="0" rev="3240000"/>
            </a:lightRig>
          </a:scene3d>
          <a:sp3d>
            <a:bevelT w="28575" h="28575"/>
          </a:sp3d>
        </a:effectStyle>
      </a:effectStyleLst>
      <a:bgFillStyleLst>
        <a:solidFill>
          <a:schemeClr val="phClr">
            <a:tint val="93000"/>
          </a:schemeClr>
        </a:solidFill>
        <a:blipFill rotWithShape="1">
          <a:blip xmlns:r="http://schemas.openxmlformats.org/officeDocument/2006/relationships" r:embed="rId1">
            <a:duotone>
              <a:schemeClr val="phClr">
                <a:shade val="80000"/>
                <a:satMod val="140000"/>
                <a:lumMod val="50000"/>
              </a:schemeClr>
              <a:schemeClr val="phClr">
                <a:tint val="95000"/>
                <a:satMod val="180000"/>
                <a:lumMod val="160000"/>
              </a:schemeClr>
            </a:duotone>
          </a:blip>
          <a:stretch/>
        </a:blipFill>
        <a:blipFill rotWithShape="1">
          <a:blip xmlns:r="http://schemas.openxmlformats.org/officeDocument/2006/relationships" r:embed="rId2">
            <a:duotone>
              <a:schemeClr val="phClr">
                <a:tint val="98000"/>
                <a:shade val="90000"/>
                <a:satMod val="120000"/>
                <a:lumMod val="54000"/>
              </a:schemeClr>
              <a:schemeClr val="phClr">
                <a:tint val="80000"/>
                <a:satMod val="160000"/>
                <a:lumMod val="140000"/>
              </a:schemeClr>
            </a:duotone>
          </a:blip>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Pushpin</Template>
  <TotalTime>171</TotalTime>
  <Words>2824</Words>
  <Application>Microsoft Office PowerPoint</Application>
  <PresentationFormat>On-screen Show (4:3)</PresentationFormat>
  <Paragraphs>140</Paragraphs>
  <Slides>18</Slides>
  <Notes>15</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Pushpin</vt:lpstr>
      <vt:lpstr>Lifestyle Change Program in Combating Heart Disease in California </vt:lpstr>
      <vt:lpstr>Introduction </vt:lpstr>
      <vt:lpstr>Why does it Matter </vt:lpstr>
      <vt:lpstr>Continuation to Why it Matters </vt:lpstr>
      <vt:lpstr>Demographics </vt:lpstr>
      <vt:lpstr>Risk Factors </vt:lpstr>
      <vt:lpstr>Promotion Idea: Increasing Healthy Lifestyle </vt:lpstr>
      <vt:lpstr>Similarity and Difference with the Existing Programs</vt:lpstr>
      <vt:lpstr>Ageing Theories </vt:lpstr>
      <vt:lpstr>Free Radical Theory </vt:lpstr>
      <vt:lpstr>Health Continuum </vt:lpstr>
      <vt:lpstr>Innovative Technology </vt:lpstr>
      <vt:lpstr>Logistics </vt:lpstr>
      <vt:lpstr>Time and Personnel </vt:lpstr>
      <vt:lpstr>Promotion </vt:lpstr>
      <vt:lpstr>Conclusion </vt:lpstr>
      <vt:lpstr>References </vt:lpstr>
      <vt:lpstr>Continuation of References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Hp</dc:creator>
  <cp:lastModifiedBy>VINNY</cp:lastModifiedBy>
  <cp:revision>17</cp:revision>
  <dcterms:created xsi:type="dcterms:W3CDTF">2020-05-30T06:17:15Z</dcterms:created>
  <dcterms:modified xsi:type="dcterms:W3CDTF">2020-06-01T05:13:30Z</dcterms:modified>
</cp:coreProperties>
</file>